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Override PartName="/ppt/charts/chart2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chart29.xml" ContentType="application/vnd.openxmlformats-officedocument.drawingml.char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charts/chart27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charts/chart16.xml" ContentType="application/vnd.openxmlformats-officedocument.drawingml.chart+xml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charts/chart30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harts/chart5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4"/>
  </p:notesMasterIdLst>
  <p:handoutMasterIdLst>
    <p:handoutMasterId r:id="rId75"/>
  </p:handoutMasterIdLst>
  <p:sldIdLst>
    <p:sldId id="256" r:id="rId2"/>
    <p:sldId id="332" r:id="rId3"/>
    <p:sldId id="258" r:id="rId4"/>
    <p:sldId id="417" r:id="rId5"/>
    <p:sldId id="533" r:id="rId6"/>
    <p:sldId id="519" r:id="rId7"/>
    <p:sldId id="526" r:id="rId8"/>
    <p:sldId id="527" r:id="rId9"/>
    <p:sldId id="600" r:id="rId10"/>
    <p:sldId id="601" r:id="rId11"/>
    <p:sldId id="602" r:id="rId12"/>
    <p:sldId id="605" r:id="rId13"/>
    <p:sldId id="603" r:id="rId14"/>
    <p:sldId id="263" r:id="rId15"/>
    <p:sldId id="421" r:id="rId16"/>
    <p:sldId id="459" r:id="rId17"/>
    <p:sldId id="423" r:id="rId18"/>
    <p:sldId id="464" r:id="rId19"/>
    <p:sldId id="462" r:id="rId20"/>
    <p:sldId id="463" r:id="rId21"/>
    <p:sldId id="469" r:id="rId22"/>
    <p:sldId id="468" r:id="rId23"/>
    <p:sldId id="467" r:id="rId24"/>
    <p:sldId id="466" r:id="rId25"/>
    <p:sldId id="465" r:id="rId26"/>
    <p:sldId id="472" r:id="rId27"/>
    <p:sldId id="471" r:id="rId28"/>
    <p:sldId id="474" r:id="rId29"/>
    <p:sldId id="475" r:id="rId30"/>
    <p:sldId id="585" r:id="rId31"/>
    <p:sldId id="591" r:id="rId32"/>
    <p:sldId id="592" r:id="rId33"/>
    <p:sldId id="594" r:id="rId34"/>
    <p:sldId id="288" r:id="rId35"/>
    <p:sldId id="333" r:id="rId36"/>
    <p:sldId id="292" r:id="rId37"/>
    <p:sldId id="486" r:id="rId38"/>
    <p:sldId id="494" r:id="rId39"/>
    <p:sldId id="492" r:id="rId40"/>
    <p:sldId id="597" r:id="rId41"/>
    <p:sldId id="608" r:id="rId42"/>
    <p:sldId id="596" r:id="rId43"/>
    <p:sldId id="606" r:id="rId44"/>
    <p:sldId id="598" r:id="rId45"/>
    <p:sldId id="607" r:id="rId46"/>
    <p:sldId id="599" r:id="rId47"/>
    <p:sldId id="294" r:id="rId48"/>
    <p:sldId id="324" r:id="rId49"/>
    <p:sldId id="577" r:id="rId50"/>
    <p:sldId id="611" r:id="rId51"/>
    <p:sldId id="329" r:id="rId52"/>
    <p:sldId id="581" r:id="rId53"/>
    <p:sldId id="612" r:id="rId54"/>
    <p:sldId id="297" r:id="rId55"/>
    <p:sldId id="290" r:id="rId56"/>
    <p:sldId id="574" r:id="rId57"/>
    <p:sldId id="298" r:id="rId58"/>
    <p:sldId id="508" r:id="rId59"/>
    <p:sldId id="504" r:id="rId60"/>
    <p:sldId id="513" r:id="rId61"/>
    <p:sldId id="515" r:id="rId62"/>
    <p:sldId id="511" r:id="rId63"/>
    <p:sldId id="542" r:id="rId64"/>
    <p:sldId id="544" r:id="rId65"/>
    <p:sldId id="532" r:id="rId66"/>
    <p:sldId id="619" r:id="rId67"/>
    <p:sldId id="620" r:id="rId68"/>
    <p:sldId id="625" r:id="rId69"/>
    <p:sldId id="624" r:id="rId70"/>
    <p:sldId id="623" r:id="rId71"/>
    <p:sldId id="546" r:id="rId72"/>
    <p:sldId id="613" r:id="rId73"/>
  </p:sldIdLst>
  <p:sldSz cx="9144000" cy="6858000" type="screen4x3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8802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162" autoAdjust="0"/>
    <p:restoredTop sz="94624" autoAdjust="0"/>
  </p:normalViewPr>
  <p:slideViewPr>
    <p:cSldViewPr>
      <p:cViewPr varScale="1">
        <p:scale>
          <a:sx n="79" d="100"/>
          <a:sy n="79" d="100"/>
        </p:scale>
        <p:origin x="-52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298"/>
    </p:cViewPr>
  </p:outlineViewPr>
  <p:notesTextViewPr>
    <p:cViewPr>
      <p:scale>
        <a:sx n="50" d="100"/>
        <a:sy n="5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Arkusz_programu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30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Arkusz_programu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14"/>
  <c:chart>
    <c:plotArea>
      <c:layout>
        <c:manualLayout>
          <c:layoutTarget val="inner"/>
          <c:xMode val="edge"/>
          <c:yMode val="edge"/>
          <c:x val="5.7026829979585934E-2"/>
          <c:y val="6.0723277267677123E-2"/>
          <c:w val="0.70342459653243361"/>
          <c:h val="0.84599009546885695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Postępowania wszczęte</c:v>
                </c:pt>
              </c:strCache>
            </c:strRef>
          </c:tx>
          <c:spPr>
            <a:solidFill>
              <a:srgbClr val="083E6F"/>
            </a:solidFill>
            <a:ln>
              <a:solidFill>
                <a:srgbClr val="000000"/>
              </a:solidFill>
            </a:ln>
          </c:spPr>
          <c:dLbls>
            <c:dLbl>
              <c:idx val="0"/>
              <c:layout>
                <c:manualLayout>
                  <c:x val="-1.1565199495138491E-2"/>
                  <c:y val="1.3413045549224081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-4.22944282591191E-3"/>
                  <c:y val="3.2157766336464925E-3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-5.7707086724064693E-3"/>
                  <c:y val="8.047621801534989E-3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-7.1923826645524293E-3"/>
                  <c:y val="1.0662818286552658E-3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-8.6738996213535507E-3"/>
                  <c:y val="-2.6826091098447681E-3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dLblPos val="outEnd"/>
            <c:showVal val="1"/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1816</c:v>
                </c:pt>
                <c:pt idx="1">
                  <c:v>1647</c:v>
                </c:pt>
                <c:pt idx="2">
                  <c:v>1661</c:v>
                </c:pt>
                <c:pt idx="3">
                  <c:v>1492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Przestępstwa stwierdzone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dLbl>
              <c:idx val="0"/>
              <c:layout>
                <c:manualLayout>
                  <c:x val="-3.0227357658148216E-3"/>
                  <c:y val="1.8327491770320811E-3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5.6989765140879663E-3"/>
                  <c:y val="4.9975421300223134E-4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-2.9629398386405627E-3"/>
                  <c:y val="-1.3497358740961983E-3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-4.504205685135142E-3"/>
                  <c:y val="2.6652289776022314E-4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dLblPos val="outEnd"/>
            <c:showVal val="1"/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Arkusz1!$C$2:$C$5</c:f>
              <c:numCache>
                <c:formatCode>General</c:formatCode>
                <c:ptCount val="4"/>
                <c:pt idx="0">
                  <c:v>2371</c:v>
                </c:pt>
                <c:pt idx="1">
                  <c:v>2505</c:v>
                </c:pt>
                <c:pt idx="2">
                  <c:v>2018</c:v>
                </c:pt>
                <c:pt idx="3">
                  <c:v>2271</c:v>
                </c:pt>
              </c:numCache>
            </c:numRef>
          </c:val>
        </c:ser>
        <c:axId val="104819712"/>
        <c:axId val="104854272"/>
      </c:barChart>
      <c:lineChart>
        <c:grouping val="standard"/>
        <c:ser>
          <c:idx val="2"/>
          <c:order val="2"/>
          <c:tx>
            <c:strRef>
              <c:f>Arkusz1!$D$1</c:f>
              <c:strCache>
                <c:ptCount val="1"/>
                <c:pt idx="0">
                  <c:v>% wykrycia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9753086419753678E-2"/>
                  <c:y val="3.7180166841442402E-3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2.9753086419753643E-2"/>
                  <c:y val="-1.942845973185196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4.486888791678955E-2"/>
                  <c:y val="4.1331040860137704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6.2160493827162253E-2"/>
                  <c:y val="4.1331040860137704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5.2901234567902113E-2"/>
                  <c:y val="-3.9681626595848202E-2"/>
                </c:manualLayout>
              </c:layout>
              <c:dLblPos val="r"/>
              <c:showVal val="1"/>
            </c:dLbl>
            <c:spPr>
              <a:solidFill>
                <a:srgbClr val="C00000"/>
              </a:solidFill>
              <a:ln>
                <a:noFill/>
              </a:ln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t"/>
            <c:showVal val="1"/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Arkusz1!$D$2:$D$5</c:f>
              <c:numCache>
                <c:formatCode>General</c:formatCode>
                <c:ptCount val="4"/>
                <c:pt idx="0">
                  <c:v>67.7</c:v>
                </c:pt>
                <c:pt idx="1">
                  <c:v>74.2</c:v>
                </c:pt>
                <c:pt idx="2">
                  <c:v>68.3</c:v>
                </c:pt>
                <c:pt idx="3">
                  <c:v>75.900000000000006</c:v>
                </c:pt>
              </c:numCache>
            </c:numRef>
          </c:val>
        </c:ser>
        <c:marker val="1"/>
        <c:axId val="102903808"/>
        <c:axId val="104855808"/>
      </c:lineChart>
      <c:catAx>
        <c:axId val="1048197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000" b="1"/>
            </a:pPr>
            <a:endParaRPr lang="pl-PL"/>
          </a:p>
        </c:txPr>
        <c:crossAx val="104854272"/>
        <c:crosses val="autoZero"/>
        <c:auto val="1"/>
        <c:lblAlgn val="ctr"/>
        <c:lblOffset val="100"/>
      </c:catAx>
      <c:valAx>
        <c:axId val="10485427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104819712"/>
        <c:crosses val="autoZero"/>
        <c:crossBetween val="between"/>
        <c:minorUnit val="100"/>
      </c:valAx>
      <c:valAx>
        <c:axId val="104855808"/>
        <c:scaling>
          <c:orientation val="minMax"/>
        </c:scaling>
        <c:axPos val="r"/>
        <c:numFmt formatCode="General" sourceLinked="1"/>
        <c:tickLblPos val="nextTo"/>
        <c:txPr>
          <a:bodyPr/>
          <a:lstStyle/>
          <a:p>
            <a:pPr>
              <a:defRPr sz="1600" b="1"/>
            </a:pPr>
            <a:endParaRPr lang="pl-PL"/>
          </a:p>
        </c:txPr>
        <c:crossAx val="102903808"/>
        <c:crosses val="max"/>
        <c:crossBetween val="between"/>
      </c:valAx>
      <c:catAx>
        <c:axId val="102903808"/>
        <c:scaling>
          <c:orientation val="minMax"/>
        </c:scaling>
        <c:delete val="1"/>
        <c:axPos val="b"/>
        <c:numFmt formatCode="General" sourceLinked="1"/>
        <c:tickLblPos val="none"/>
        <c:crossAx val="104855808"/>
        <c:crosses val="autoZero"/>
        <c:auto val="1"/>
        <c:lblAlgn val="ctr"/>
        <c:lblOffset val="100"/>
      </c:catAx>
      <c:spPr>
        <a:solidFill>
          <a:schemeClr val="bg2">
            <a:lumMod val="40000"/>
            <a:lumOff val="60000"/>
          </a:schemeClr>
        </a:solidFill>
      </c:spPr>
    </c:plotArea>
    <c:legend>
      <c:legendPos val="r"/>
      <c:layout>
        <c:manualLayout>
          <c:xMode val="edge"/>
          <c:yMode val="edge"/>
          <c:x val="0.80835359432055753"/>
          <c:y val="0.25337813360956962"/>
          <c:w val="0.18238710391223945"/>
          <c:h val="0.56346915855001389"/>
        </c:manualLayout>
      </c:layout>
      <c:txPr>
        <a:bodyPr/>
        <a:lstStyle/>
        <a:p>
          <a:pPr>
            <a:defRPr sz="1600" b="1"/>
          </a:pPr>
          <a:endParaRPr lang="pl-PL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pl-PL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2013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25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10CF9B">
                <a:lumMod val="75000"/>
              </a:srgbClr>
            </a:solidFill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22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2015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Arkusz1!$D$2:$D$4</c:f>
              <c:numCache>
                <c:formatCode>General</c:formatCode>
                <c:ptCount val="3"/>
                <c:pt idx="0">
                  <c:v>13</c:v>
                </c:pt>
                <c:pt idx="1">
                  <c:v>2</c:v>
                </c:pt>
                <c:pt idx="2">
                  <c:v>4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2016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Arkusz1!$E$2:$E$4</c:f>
              <c:numCache>
                <c:formatCode>General</c:formatCode>
                <c:ptCount val="3"/>
                <c:pt idx="0">
                  <c:v>9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</c:ser>
        <c:axId val="134633728"/>
        <c:axId val="134647808"/>
      </c:barChart>
      <c:catAx>
        <c:axId val="134633728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pl-PL"/>
          </a:p>
        </c:txPr>
        <c:crossAx val="134647808"/>
        <c:crosses val="autoZero"/>
        <c:auto val="1"/>
        <c:lblAlgn val="ctr"/>
        <c:lblOffset val="100"/>
      </c:catAx>
      <c:valAx>
        <c:axId val="13464780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134633728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legend>
      <c:legendPos val="r"/>
      <c:layout/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2013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68</c:v>
                </c:pt>
                <c:pt idx="1">
                  <c:v>28</c:v>
                </c:pt>
                <c:pt idx="2">
                  <c:v>20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62</c:v>
                </c:pt>
                <c:pt idx="1">
                  <c:v>17</c:v>
                </c:pt>
                <c:pt idx="2">
                  <c:v>18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2015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Arkusz1!$D$2:$D$4</c:f>
              <c:numCache>
                <c:formatCode>General</c:formatCode>
                <c:ptCount val="3"/>
                <c:pt idx="0">
                  <c:v>80</c:v>
                </c:pt>
                <c:pt idx="1">
                  <c:v>28</c:v>
                </c:pt>
                <c:pt idx="2">
                  <c:v>25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2016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Arkusz1!$E$2:$E$4</c:f>
              <c:numCache>
                <c:formatCode>General</c:formatCode>
                <c:ptCount val="3"/>
                <c:pt idx="0">
                  <c:v>75</c:v>
                </c:pt>
                <c:pt idx="1">
                  <c:v>19</c:v>
                </c:pt>
                <c:pt idx="2">
                  <c:v>24</c:v>
                </c:pt>
              </c:numCache>
            </c:numRef>
          </c:val>
        </c:ser>
        <c:axId val="134709248"/>
        <c:axId val="134710784"/>
      </c:barChart>
      <c:catAx>
        <c:axId val="134709248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pl-PL"/>
          </a:p>
        </c:txPr>
        <c:crossAx val="134710784"/>
        <c:crosses val="autoZero"/>
        <c:auto val="1"/>
        <c:lblAlgn val="ctr"/>
        <c:lblOffset val="100"/>
      </c:catAx>
      <c:valAx>
        <c:axId val="13471078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 b="1"/>
            </a:pPr>
            <a:endParaRPr lang="pl-PL"/>
          </a:p>
        </c:txPr>
        <c:crossAx val="134709248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legend>
      <c:legendPos val="r"/>
      <c:layout/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2013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27</c:v>
                </c:pt>
                <c:pt idx="1">
                  <c:v>14</c:v>
                </c:pt>
                <c:pt idx="2">
                  <c:v>5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29</c:v>
                </c:pt>
                <c:pt idx="1">
                  <c:v>10</c:v>
                </c:pt>
                <c:pt idx="2">
                  <c:v>9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2015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Arkusz1!$D$2:$D$4</c:f>
              <c:numCache>
                <c:formatCode>General</c:formatCode>
                <c:ptCount val="3"/>
                <c:pt idx="0">
                  <c:v>30</c:v>
                </c:pt>
                <c:pt idx="1">
                  <c:v>3</c:v>
                </c:pt>
                <c:pt idx="2">
                  <c:v>8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2016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Arkusz1!$E$2:$E$4</c:f>
              <c:numCache>
                <c:formatCode>General</c:formatCode>
                <c:ptCount val="3"/>
                <c:pt idx="0">
                  <c:v>28</c:v>
                </c:pt>
                <c:pt idx="1">
                  <c:v>13</c:v>
                </c:pt>
                <c:pt idx="2">
                  <c:v>12</c:v>
                </c:pt>
              </c:numCache>
            </c:numRef>
          </c:val>
        </c:ser>
        <c:axId val="134854144"/>
        <c:axId val="134855680"/>
      </c:barChart>
      <c:catAx>
        <c:axId val="134854144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pl-PL"/>
          </a:p>
        </c:txPr>
        <c:crossAx val="134855680"/>
        <c:crosses val="autoZero"/>
        <c:auto val="1"/>
        <c:lblAlgn val="ctr"/>
        <c:lblOffset val="100"/>
      </c:catAx>
      <c:valAx>
        <c:axId val="13485568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 b="1"/>
            </a:pPr>
            <a:endParaRPr lang="pl-PL"/>
          </a:p>
        </c:txPr>
        <c:crossAx val="134854144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legend>
      <c:legendPos val="r"/>
      <c:layout/>
      <c:txPr>
        <a:bodyPr/>
        <a:lstStyle/>
        <a:p>
          <a:pPr>
            <a:defRPr b="1" i="0"/>
          </a:pPr>
          <a:endParaRPr lang="pl-PL"/>
        </a:p>
      </c:txPr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2013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14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7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2015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Arkusz1!$D$2:$D$4</c:f>
              <c:numCache>
                <c:formatCode>General</c:formatCode>
                <c:ptCount val="3"/>
                <c:pt idx="0">
                  <c:v>3</c:v>
                </c:pt>
                <c:pt idx="1">
                  <c:v>7</c:v>
                </c:pt>
                <c:pt idx="2">
                  <c:v>2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2016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Arkusz1!$E$2:$E$4</c:f>
              <c:numCache>
                <c:formatCode>General</c:formatCode>
                <c:ptCount val="3"/>
                <c:pt idx="0">
                  <c:v>5</c:v>
                </c:pt>
                <c:pt idx="1">
                  <c:v>2</c:v>
                </c:pt>
                <c:pt idx="2">
                  <c:v>5</c:v>
                </c:pt>
              </c:numCache>
            </c:numRef>
          </c:val>
        </c:ser>
        <c:axId val="134908544"/>
        <c:axId val="134922624"/>
      </c:barChart>
      <c:catAx>
        <c:axId val="134908544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pl-PL"/>
          </a:p>
        </c:txPr>
        <c:crossAx val="134922624"/>
        <c:crosses val="autoZero"/>
        <c:auto val="1"/>
        <c:lblAlgn val="ctr"/>
        <c:lblOffset val="100"/>
      </c:catAx>
      <c:valAx>
        <c:axId val="13492262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134908544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legend>
      <c:legendPos val="r"/>
      <c:layout/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4"/>
  <c:chart>
    <c:autoTitleDeleted val="1"/>
    <c:plotArea>
      <c:layout>
        <c:manualLayout>
          <c:layoutTarget val="inner"/>
          <c:xMode val="edge"/>
          <c:yMode val="edge"/>
          <c:x val="5.6251215125886996E-2"/>
          <c:y val="9.0532378820623732E-2"/>
          <c:w val="0.59331548631348663"/>
          <c:h val="0.79252688027705753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Wykrywalność ogólna</c:v>
                </c:pt>
              </c:strCache>
            </c:strRef>
          </c:tx>
          <c:spPr>
            <a:solidFill>
              <a:srgbClr val="002060"/>
            </a:solidFill>
          </c:spPr>
          <c:dLbls>
            <c:dLbl>
              <c:idx val="0"/>
              <c:layout>
                <c:manualLayout>
                  <c:x val="0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4.522289546175777E-3"/>
                  <c:y val="1.065479146811282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1.331848933514102E-2"/>
                </c:manualLayout>
              </c:layout>
              <c:showVal val="1"/>
            </c:dLbl>
            <c:spPr>
              <a:effectLst>
                <a:outerShdw blurRad="50800" dist="50800" dir="5400000" algn="ctr" rotWithShape="0">
                  <a:schemeClr val="bg1"/>
                </a:outerShdw>
              </a:effectLst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Val val="1"/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67.7</c:v>
                </c:pt>
                <c:pt idx="1">
                  <c:v>74.2</c:v>
                </c:pt>
                <c:pt idx="2">
                  <c:v>68.3</c:v>
                </c:pt>
                <c:pt idx="3">
                  <c:v>75.900000000000006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Wykrywalność kryminalna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dLbls>
            <c:dLbl>
              <c:idx val="0"/>
              <c:layout>
                <c:manualLayout>
                  <c:x val="9.0445790923515488E-3"/>
                  <c:y val="7.9910936010846208E-3"/>
                </c:manualLayout>
              </c:layout>
              <c:showVal val="1"/>
            </c:dLbl>
            <c:dLbl>
              <c:idx val="1"/>
              <c:layout>
                <c:manualLayout>
                  <c:x val="1.3566868638527362E-2"/>
                  <c:y val="2.6636978670282062E-3"/>
                </c:manualLayout>
              </c:layout>
              <c:showVal val="1"/>
            </c:dLbl>
            <c:dLbl>
              <c:idx val="2"/>
              <c:layout>
                <c:manualLayout>
                  <c:x val="1.0552008941076767E-2"/>
                  <c:y val="2.6636978670282062E-3"/>
                </c:manualLayout>
              </c:layout>
              <c:showVal val="1"/>
            </c:dLbl>
            <c:dLbl>
              <c:idx val="3"/>
              <c:layout>
                <c:manualLayout>
                  <c:x val="9.0445790923515609E-3"/>
                  <c:y val="2.6636978670282062E-3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Val val="1"/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Arkusz1!$C$2:$C$5</c:f>
              <c:numCache>
                <c:formatCode>General</c:formatCode>
                <c:ptCount val="4"/>
                <c:pt idx="0">
                  <c:v>56.9</c:v>
                </c:pt>
                <c:pt idx="1">
                  <c:v>52.2</c:v>
                </c:pt>
                <c:pt idx="2">
                  <c:v>53.6</c:v>
                </c:pt>
                <c:pt idx="3">
                  <c:v>64.900000000000006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Wykrywalność w 7 kat.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</c:spPr>
          <c:dLbls>
            <c:dLbl>
              <c:idx val="0"/>
              <c:layout>
                <c:manualLayout>
                  <c:x val="9.0445790923515609E-3"/>
                  <c:y val="5.3273957340564063E-3"/>
                </c:manualLayout>
              </c:layout>
              <c:showVal val="1"/>
            </c:dLbl>
            <c:dLbl>
              <c:idx val="1"/>
              <c:layout>
                <c:manualLayout>
                  <c:x val="1.5074298487252599E-2"/>
                  <c:y val="1.331848933514102E-2"/>
                </c:manualLayout>
              </c:layout>
              <c:showVal val="1"/>
            </c:dLbl>
            <c:dLbl>
              <c:idx val="2"/>
              <c:layout>
                <c:manualLayout>
                  <c:x val="1.2059438789802085E-2"/>
                  <c:y val="1.0654791468112861E-2"/>
                </c:manualLayout>
              </c:layout>
              <c:showVal val="1"/>
            </c:dLbl>
            <c:dLbl>
              <c:idx val="3"/>
              <c:layout>
                <c:manualLayout>
                  <c:x val="9.0445790923515609E-3"/>
                  <c:y val="5.3273957340563803E-3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Val val="1"/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Arkusz1!$D$2:$D$5</c:f>
              <c:numCache>
                <c:formatCode>General</c:formatCode>
                <c:ptCount val="4"/>
                <c:pt idx="0">
                  <c:v>41.1</c:v>
                </c:pt>
                <c:pt idx="1">
                  <c:v>36.200000000000003</c:v>
                </c:pt>
                <c:pt idx="2">
                  <c:v>37.5</c:v>
                </c:pt>
                <c:pt idx="3">
                  <c:v>59.6</c:v>
                </c:pt>
              </c:numCache>
            </c:numRef>
          </c:val>
        </c:ser>
        <c:dLbls>
          <c:showVal val="1"/>
        </c:dLbls>
        <c:axId val="135060480"/>
        <c:axId val="134955776"/>
      </c:barChart>
      <c:catAx>
        <c:axId val="135060480"/>
        <c:scaling>
          <c:orientation val="minMax"/>
        </c:scaling>
        <c:axPos val="b"/>
        <c:numFmt formatCode="General" sourceLinked="1"/>
        <c:majorTickMark val="none"/>
        <c:tickLblPos val="nextTo"/>
        <c:crossAx val="134955776"/>
        <c:crosses val="autoZero"/>
        <c:auto val="1"/>
        <c:lblAlgn val="ctr"/>
        <c:lblOffset val="100"/>
      </c:catAx>
      <c:valAx>
        <c:axId val="134955776"/>
        <c:scaling>
          <c:orientation val="minMax"/>
        </c:scaling>
        <c:axPos val="l"/>
        <c:majorGridlines>
          <c:spPr>
            <a:ln>
              <a:solidFill>
                <a:srgbClr val="083E6F">
                  <a:alpha val="18000"/>
                </a:srgbClr>
              </a:solidFill>
            </a:ln>
          </c:spPr>
        </c:majorGridlines>
        <c:numFmt formatCode="General" sourceLinked="1"/>
        <c:majorTickMark val="none"/>
        <c:tickLblPos val="nextTo"/>
        <c:crossAx val="135060480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>
        <c:manualLayout>
          <c:layoutTarget val="inner"/>
          <c:xMode val="edge"/>
          <c:yMode val="edge"/>
          <c:x val="4.2495631370525831E-2"/>
          <c:y val="1.6918755058961732E-2"/>
          <c:w val="0.83153860964600923"/>
          <c:h val="0.79908601425238468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bg2"/>
            </a:solidFill>
            <a:ln>
              <a:solidFill>
                <a:prstClr val="black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Arkusz1!$A$2:$A$5</c:f>
              <c:strCache>
                <c:ptCount val="4"/>
                <c:pt idx="0">
                  <c:v>Wydział Kryminalny</c:v>
                </c:pt>
                <c:pt idx="1">
                  <c:v>Łaziska Górne</c:v>
                </c:pt>
                <c:pt idx="2">
                  <c:v>Orzesze</c:v>
                </c:pt>
                <c:pt idx="3">
                  <c:v>Zespół Nieletnich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31</c:v>
                </c:pt>
                <c:pt idx="1">
                  <c:v>4</c:v>
                </c:pt>
                <c:pt idx="2">
                  <c:v>2</c:v>
                </c:pt>
                <c:pt idx="3">
                  <c:v>172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10CF9B">
                <a:lumMod val="75000"/>
              </a:srgbClr>
            </a:solidFill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Arkusz1!$A$2:$A$5</c:f>
              <c:strCache>
                <c:ptCount val="4"/>
                <c:pt idx="0">
                  <c:v>Wydział Kryminalny</c:v>
                </c:pt>
                <c:pt idx="1">
                  <c:v>Łaziska Górne</c:v>
                </c:pt>
                <c:pt idx="2">
                  <c:v>Orzesze</c:v>
                </c:pt>
                <c:pt idx="3">
                  <c:v>Zespół Nieletnich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25</c:v>
                </c:pt>
                <c:pt idx="1">
                  <c:v>6</c:v>
                </c:pt>
                <c:pt idx="2">
                  <c:v>3</c:v>
                </c:pt>
                <c:pt idx="3">
                  <c:v>98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2015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cat>
            <c:strRef>
              <c:f>Arkusz1!$A$2:$A$5</c:f>
              <c:strCache>
                <c:ptCount val="4"/>
                <c:pt idx="0">
                  <c:v>Wydział Kryminalny</c:v>
                </c:pt>
                <c:pt idx="1">
                  <c:v>Łaziska Górne</c:v>
                </c:pt>
                <c:pt idx="2">
                  <c:v>Orzesze</c:v>
                </c:pt>
                <c:pt idx="3">
                  <c:v>Zespół Nieletnich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42</c:v>
                </c:pt>
                <c:pt idx="1">
                  <c:v>1</c:v>
                </c:pt>
                <c:pt idx="2">
                  <c:v>4</c:v>
                </c:pt>
                <c:pt idx="3">
                  <c:v>72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2016</c:v>
                </c:pt>
              </c:strCache>
            </c:strRef>
          </c:tx>
          <c:spPr>
            <a:ln>
              <a:solidFill>
                <a:prstClr val="black"/>
              </a:solidFill>
            </a:ln>
          </c:spPr>
          <c:cat>
            <c:strRef>
              <c:f>Arkusz1!$A$2:$A$5</c:f>
              <c:strCache>
                <c:ptCount val="4"/>
                <c:pt idx="0">
                  <c:v>Wydział Kryminalny</c:v>
                </c:pt>
                <c:pt idx="1">
                  <c:v>Łaziska Górne</c:v>
                </c:pt>
                <c:pt idx="2">
                  <c:v>Orzesze</c:v>
                </c:pt>
                <c:pt idx="3">
                  <c:v>Zespół Nieletnich</c:v>
                </c:pt>
              </c:strCache>
            </c:strRef>
          </c:cat>
          <c:val>
            <c:numRef>
              <c:f>Arkusz1!$E$2:$E$5</c:f>
              <c:numCache>
                <c:formatCode>General</c:formatCode>
                <c:ptCount val="4"/>
                <c:pt idx="0">
                  <c:v>16</c:v>
                </c:pt>
                <c:pt idx="1">
                  <c:v>10</c:v>
                </c:pt>
                <c:pt idx="2">
                  <c:v>9</c:v>
                </c:pt>
                <c:pt idx="3">
                  <c:v>25</c:v>
                </c:pt>
              </c:numCache>
            </c:numRef>
          </c:val>
        </c:ser>
        <c:axId val="135172096"/>
        <c:axId val="135173632"/>
      </c:barChart>
      <c:catAx>
        <c:axId val="135172096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pl-PL"/>
          </a:p>
        </c:txPr>
        <c:crossAx val="135173632"/>
        <c:crosses val="autoZero"/>
        <c:auto val="1"/>
        <c:lblAlgn val="ctr"/>
        <c:lblOffset val="100"/>
      </c:catAx>
      <c:valAx>
        <c:axId val="13517363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 b="1"/>
            </a:pPr>
            <a:endParaRPr lang="pl-PL"/>
          </a:p>
        </c:txPr>
        <c:crossAx val="135172096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legend>
      <c:legendPos val="r"/>
      <c:layout/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800"/>
      </a:pPr>
      <a:endParaRPr lang="pl-PL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6"/>
  <c:chart>
    <c:plotArea>
      <c:layout>
        <c:manualLayout>
          <c:layoutTarget val="inner"/>
          <c:xMode val="edge"/>
          <c:yMode val="edge"/>
          <c:x val="0.11354294254884804"/>
          <c:y val="6.0723277267676984E-2"/>
          <c:w val="0.77551984047951028"/>
          <c:h val="0.83829543515489757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Arkusz1!$A$2:$A$3</c:f>
              <c:strCache>
                <c:ptCount val="2"/>
                <c:pt idx="0">
                  <c:v>postępowania wszczęte</c:v>
                </c:pt>
                <c:pt idx="1">
                  <c:v>czyny stwierdzone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34</c:v>
                </c:pt>
                <c:pt idx="1">
                  <c:v>138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2015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Arkusz1!$A$2:$A$3</c:f>
              <c:strCache>
                <c:ptCount val="2"/>
                <c:pt idx="0">
                  <c:v>postępowania wszczęte</c:v>
                </c:pt>
                <c:pt idx="1">
                  <c:v>czyny stwierdzone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36</c:v>
                </c:pt>
                <c:pt idx="1">
                  <c:v>119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Arkusz1!$A$2:$A$3</c:f>
              <c:strCache>
                <c:ptCount val="2"/>
                <c:pt idx="0">
                  <c:v>postępowania wszczęte</c:v>
                </c:pt>
                <c:pt idx="1">
                  <c:v>czyny stwierdzone</c:v>
                </c:pt>
              </c:strCache>
            </c:strRef>
          </c:cat>
          <c:val>
            <c:numRef>
              <c:f>Arkusz1!$D$2:$D$3</c:f>
              <c:numCache>
                <c:formatCode>General</c:formatCode>
                <c:ptCount val="2"/>
                <c:pt idx="0">
                  <c:v>17</c:v>
                </c:pt>
                <c:pt idx="1">
                  <c:v>60</c:v>
                </c:pt>
              </c:numCache>
            </c:numRef>
          </c:val>
        </c:ser>
        <c:axId val="135270784"/>
        <c:axId val="135272320"/>
      </c:barChart>
      <c:catAx>
        <c:axId val="135270784"/>
        <c:scaling>
          <c:orientation val="minMax"/>
        </c:scaling>
        <c:axPos val="b"/>
        <c:tickLblPos val="nextTo"/>
        <c:crossAx val="135272320"/>
        <c:crosses val="autoZero"/>
        <c:auto val="1"/>
        <c:lblAlgn val="ctr"/>
        <c:lblOffset val="100"/>
      </c:catAx>
      <c:valAx>
        <c:axId val="135272320"/>
        <c:scaling>
          <c:orientation val="minMax"/>
        </c:scaling>
        <c:axPos val="l"/>
        <c:majorGridlines/>
        <c:numFmt formatCode="General" sourceLinked="1"/>
        <c:tickLblPos val="nextTo"/>
        <c:crossAx val="135270784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Arkusz1!$A$2:$A$6</c:f>
              <c:strCache>
                <c:ptCount val="5"/>
                <c:pt idx="0">
                  <c:v>WSZCZĘTE</c:v>
                </c:pt>
                <c:pt idx="1">
                  <c:v>ZAKOŃCZONE</c:v>
                </c:pt>
                <c:pt idx="2">
                  <c:v>STWIERDZONE</c:v>
                </c:pt>
                <c:pt idx="3">
                  <c:v>WYKRYTE</c:v>
                </c:pt>
                <c:pt idx="4">
                  <c:v>PODEJRZANI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21</c:v>
                </c:pt>
                <c:pt idx="1">
                  <c:v>16</c:v>
                </c:pt>
                <c:pt idx="2">
                  <c:v>18</c:v>
                </c:pt>
                <c:pt idx="3">
                  <c:v>17</c:v>
                </c:pt>
                <c:pt idx="4">
                  <c:v>12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</c:spPr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Arkusz1!$A$2:$A$6</c:f>
              <c:strCache>
                <c:ptCount val="5"/>
                <c:pt idx="0">
                  <c:v>WSZCZĘTE</c:v>
                </c:pt>
                <c:pt idx="1">
                  <c:v>ZAKOŃCZONE</c:v>
                </c:pt>
                <c:pt idx="2">
                  <c:v>STWIERDZONE</c:v>
                </c:pt>
                <c:pt idx="3">
                  <c:v>WYKRYTE</c:v>
                </c:pt>
                <c:pt idx="4">
                  <c:v>PODEJRZANI</c:v>
                </c:pt>
              </c:strCache>
            </c:strRef>
          </c:cat>
          <c:val>
            <c:numRef>
              <c:f>Arkusz1!$C$2:$C$6</c:f>
              <c:numCache>
                <c:formatCode>General</c:formatCode>
                <c:ptCount val="5"/>
                <c:pt idx="0">
                  <c:v>21</c:v>
                </c:pt>
                <c:pt idx="1">
                  <c:v>17</c:v>
                </c:pt>
                <c:pt idx="2">
                  <c:v>74</c:v>
                </c:pt>
                <c:pt idx="3">
                  <c:v>73</c:v>
                </c:pt>
                <c:pt idx="4">
                  <c:v>19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dLbls>
            <c:dLbl>
              <c:idx val="2"/>
              <c:layout>
                <c:manualLayout>
                  <c:x val="3.0864197530864807E-3"/>
                  <c:y val="2.0253166863996471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2.0253166863996471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Arkusz1!$A$2:$A$6</c:f>
              <c:strCache>
                <c:ptCount val="5"/>
                <c:pt idx="0">
                  <c:v>WSZCZĘTE</c:v>
                </c:pt>
                <c:pt idx="1">
                  <c:v>ZAKOŃCZONE</c:v>
                </c:pt>
                <c:pt idx="2">
                  <c:v>STWIERDZONE</c:v>
                </c:pt>
                <c:pt idx="3">
                  <c:v>WYKRYTE</c:v>
                </c:pt>
                <c:pt idx="4">
                  <c:v>PODEJRZANI</c:v>
                </c:pt>
              </c:strCache>
            </c:strRef>
          </c:cat>
          <c:val>
            <c:numRef>
              <c:f>Arkusz1!$D$2:$D$6</c:f>
              <c:numCache>
                <c:formatCode>General</c:formatCode>
                <c:ptCount val="5"/>
                <c:pt idx="0">
                  <c:v>22</c:v>
                </c:pt>
                <c:pt idx="1">
                  <c:v>26</c:v>
                </c:pt>
                <c:pt idx="2">
                  <c:v>131</c:v>
                </c:pt>
                <c:pt idx="3">
                  <c:v>131</c:v>
                </c:pt>
                <c:pt idx="4">
                  <c:v>22</c:v>
                </c:pt>
              </c:numCache>
            </c:numRef>
          </c:val>
        </c:ser>
        <c:axId val="135293952"/>
        <c:axId val="135316224"/>
      </c:barChart>
      <c:catAx>
        <c:axId val="135293952"/>
        <c:scaling>
          <c:orientation val="minMax"/>
        </c:scaling>
        <c:axPos val="b"/>
        <c:numFmt formatCode="General" sourceLinked="1"/>
        <c:tickLblPos val="nextTo"/>
        <c:crossAx val="135316224"/>
        <c:crosses val="autoZero"/>
        <c:auto val="1"/>
        <c:lblAlgn val="ctr"/>
        <c:lblOffset val="100"/>
      </c:catAx>
      <c:valAx>
        <c:axId val="135316224"/>
        <c:scaling>
          <c:orientation val="minMax"/>
        </c:scaling>
        <c:axPos val="l"/>
        <c:majorGridlines/>
        <c:numFmt formatCode="General" sourceLinked="1"/>
        <c:tickLblPos val="nextTo"/>
        <c:crossAx val="135293952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  <a:ln w="34925"/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pl-PL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2014</c:v>
                </c:pt>
              </c:strCache>
            </c:strRef>
          </c:tx>
          <c:dLbls>
            <c:dLbl>
              <c:idx val="1"/>
              <c:layout>
                <c:manualLayout>
                  <c:x val="0"/>
                  <c:y val="2.3146476415995945E-2"/>
                </c:manualLayout>
              </c:layout>
              <c:showVal val="1"/>
            </c:dLbl>
            <c:dLbl>
              <c:idx val="2"/>
              <c:layout>
                <c:manualLayout>
                  <c:x val="3.0864197530864218E-3"/>
                  <c:y val="2.3146476415995945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Arkusz1!$A$2:$A$5</c:f>
              <c:strCache>
                <c:ptCount val="4"/>
                <c:pt idx="0">
                  <c:v>WSZCZĘTE</c:v>
                </c:pt>
                <c:pt idx="1">
                  <c:v>STWIERDZONE</c:v>
                </c:pt>
                <c:pt idx="2">
                  <c:v>WYKRYTE</c:v>
                </c:pt>
                <c:pt idx="3">
                  <c:v>PODEJRZANI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181</c:v>
                </c:pt>
                <c:pt idx="1">
                  <c:v>934</c:v>
                </c:pt>
                <c:pt idx="2">
                  <c:v>914</c:v>
                </c:pt>
                <c:pt idx="3">
                  <c:v>65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2015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Arkusz1!$A$2:$A$5</c:f>
              <c:strCache>
                <c:ptCount val="4"/>
                <c:pt idx="0">
                  <c:v>WSZCZĘTE</c:v>
                </c:pt>
                <c:pt idx="1">
                  <c:v>STWIERDZONE</c:v>
                </c:pt>
                <c:pt idx="2">
                  <c:v>WYKRYTE</c:v>
                </c:pt>
                <c:pt idx="3">
                  <c:v>PODEJRZANI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212</c:v>
                </c:pt>
                <c:pt idx="1">
                  <c:v>453</c:v>
                </c:pt>
                <c:pt idx="2">
                  <c:v>419</c:v>
                </c:pt>
                <c:pt idx="3">
                  <c:v>69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2016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Arkusz1!$A$2:$A$5</c:f>
              <c:strCache>
                <c:ptCount val="4"/>
                <c:pt idx="0">
                  <c:v>WSZCZĘTE</c:v>
                </c:pt>
                <c:pt idx="1">
                  <c:v>STWIERDZONE</c:v>
                </c:pt>
                <c:pt idx="2">
                  <c:v>WYKRYTE</c:v>
                </c:pt>
                <c:pt idx="3">
                  <c:v>PODEJRZANI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220</c:v>
                </c:pt>
                <c:pt idx="1">
                  <c:v>595</c:v>
                </c:pt>
                <c:pt idx="2">
                  <c:v>544</c:v>
                </c:pt>
                <c:pt idx="3">
                  <c:v>97</c:v>
                </c:pt>
              </c:numCache>
            </c:numRef>
          </c:val>
        </c:ser>
        <c:axId val="135359488"/>
        <c:axId val="135418624"/>
      </c:barChart>
      <c:catAx>
        <c:axId val="135359488"/>
        <c:scaling>
          <c:orientation val="minMax"/>
        </c:scaling>
        <c:axPos val="b"/>
        <c:tickLblPos val="nextTo"/>
        <c:crossAx val="135418624"/>
        <c:crosses val="autoZero"/>
        <c:auto val="1"/>
        <c:lblAlgn val="ctr"/>
        <c:lblOffset val="100"/>
      </c:catAx>
      <c:valAx>
        <c:axId val="135418624"/>
        <c:scaling>
          <c:orientation val="minMax"/>
        </c:scaling>
        <c:axPos val="l"/>
        <c:majorGridlines/>
        <c:numFmt formatCode="General" sourceLinked="1"/>
        <c:tickLblPos val="nextTo"/>
        <c:crossAx val="135359488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2014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Arkusz1!$A$2:$A$5</c:f>
              <c:strCache>
                <c:ptCount val="4"/>
                <c:pt idx="0">
                  <c:v>WSZCZĘTE</c:v>
                </c:pt>
                <c:pt idx="1">
                  <c:v>STWIERDZONE</c:v>
                </c:pt>
                <c:pt idx="2">
                  <c:v>WYKRYTE</c:v>
                </c:pt>
                <c:pt idx="3">
                  <c:v>PODEJRZANI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7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2015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Arkusz1!$A$2:$A$5</c:f>
              <c:strCache>
                <c:ptCount val="4"/>
                <c:pt idx="0">
                  <c:v>WSZCZĘTE</c:v>
                </c:pt>
                <c:pt idx="1">
                  <c:v>STWIERDZONE</c:v>
                </c:pt>
                <c:pt idx="2">
                  <c:v>WYKRYTE</c:v>
                </c:pt>
                <c:pt idx="3">
                  <c:v>PODEJRZANI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10</c:v>
                </c:pt>
                <c:pt idx="1">
                  <c:v>8</c:v>
                </c:pt>
                <c:pt idx="2">
                  <c:v>8</c:v>
                </c:pt>
                <c:pt idx="3">
                  <c:v>7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2016</c:v>
                </c:pt>
              </c:strCache>
            </c:strRef>
          </c:tx>
          <c:dLbls>
            <c:dLbl>
              <c:idx val="1"/>
              <c:layout>
                <c:manualLayout>
                  <c:x val="5.6583708480089032E-17"/>
                  <c:y val="2.6039785967995457E-2"/>
                </c:manualLayout>
              </c:layout>
              <c:showVal val="1"/>
            </c:dLbl>
            <c:dLbl>
              <c:idx val="2"/>
              <c:layout>
                <c:manualLayout>
                  <c:x val="-1.5432098765432113E-3"/>
                  <c:y val="2.6039785967995457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Arkusz1!$A$2:$A$5</c:f>
              <c:strCache>
                <c:ptCount val="4"/>
                <c:pt idx="0">
                  <c:v>WSZCZĘTE</c:v>
                </c:pt>
                <c:pt idx="1">
                  <c:v>STWIERDZONE</c:v>
                </c:pt>
                <c:pt idx="2">
                  <c:v>WYKRYTE</c:v>
                </c:pt>
                <c:pt idx="3">
                  <c:v>PODEJRZANI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8</c:v>
                </c:pt>
                <c:pt idx="1">
                  <c:v>75</c:v>
                </c:pt>
                <c:pt idx="2">
                  <c:v>75</c:v>
                </c:pt>
                <c:pt idx="3">
                  <c:v>15</c:v>
                </c:pt>
              </c:numCache>
            </c:numRef>
          </c:val>
        </c:ser>
        <c:axId val="134369664"/>
        <c:axId val="134371200"/>
      </c:barChart>
      <c:catAx>
        <c:axId val="134369664"/>
        <c:scaling>
          <c:orientation val="minMax"/>
        </c:scaling>
        <c:axPos val="b"/>
        <c:tickLblPos val="nextTo"/>
        <c:crossAx val="134371200"/>
        <c:crosses val="autoZero"/>
        <c:auto val="1"/>
        <c:lblAlgn val="ctr"/>
        <c:lblOffset val="100"/>
      </c:catAx>
      <c:valAx>
        <c:axId val="134371200"/>
        <c:scaling>
          <c:orientation val="minMax"/>
        </c:scaling>
        <c:axPos val="l"/>
        <c:majorGridlines/>
        <c:numFmt formatCode="General" sourceLinked="1"/>
        <c:tickLblPos val="nextTo"/>
        <c:crossAx val="134369664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14"/>
  <c:chart>
    <c:plotArea>
      <c:layout>
        <c:manualLayout>
          <c:layoutTarget val="inner"/>
          <c:xMode val="edge"/>
          <c:yMode val="edge"/>
          <c:x val="5.0828274259546946E-2"/>
          <c:y val="3.142666010730015E-2"/>
          <c:w val="0.80492633586851969"/>
          <c:h val="0.8534849732700186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bg2"/>
            </a:solidFill>
            <a:ln w="19050">
              <a:solidFill>
                <a:srgbClr val="000000">
                  <a:alpha val="77000"/>
                </a:srgbClr>
              </a:solidFill>
            </a:ln>
          </c:spPr>
          <c:dLbls>
            <c:dLbl>
              <c:idx val="0"/>
              <c:layout>
                <c:manualLayout>
                  <c:x val="1.4946550194987768E-3"/>
                  <c:y val="5.3652182196896334E-3"/>
                </c:manualLayout>
              </c:layout>
              <c:showVal val="1"/>
            </c:dLbl>
            <c:dLbl>
              <c:idx val="2"/>
              <c:layout>
                <c:manualLayout>
                  <c:x val="-1.494655019498812E-3"/>
                  <c:y val="5.3652182196896334E-3"/>
                </c:manualLayout>
              </c:layout>
              <c:showVal val="1"/>
            </c:dLbl>
            <c:dLbl>
              <c:idx val="3"/>
              <c:layout>
                <c:manualLayout>
                  <c:x val="-7.473275097493879E-3"/>
                  <c:y val="5.3652182196897305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Arkusz1!$A$2:$A$5</c:f>
              <c:strCache>
                <c:ptCount val="4"/>
                <c:pt idx="0">
                  <c:v>Mikołów</c:v>
                </c:pt>
                <c:pt idx="1">
                  <c:v>Łaziska Górne</c:v>
                </c:pt>
                <c:pt idx="2">
                  <c:v>Orzesze </c:v>
                </c:pt>
                <c:pt idx="3">
                  <c:v>Referat dw. Z PG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1028</c:v>
                </c:pt>
                <c:pt idx="1">
                  <c:v>304</c:v>
                </c:pt>
                <c:pt idx="2">
                  <c:v>314</c:v>
                </c:pt>
                <c:pt idx="3">
                  <c:v>170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 w="12700">
              <a:solidFill>
                <a:srgbClr val="000000"/>
              </a:solidFill>
            </a:ln>
          </c:spPr>
          <c:dLbls>
            <c:dLbl>
              <c:idx val="0"/>
              <c:layout>
                <c:manualLayout>
                  <c:x val="7.4732750974938842E-3"/>
                  <c:y val="-8.0478273295344488E-3"/>
                </c:manualLayout>
              </c:layout>
              <c:showVal val="1"/>
            </c:dLbl>
            <c:dLbl>
              <c:idx val="1"/>
              <c:layout>
                <c:manualLayout>
                  <c:x val="1.4946550194987751E-3"/>
                  <c:y val="1.3413045549224081E-2"/>
                </c:manualLayout>
              </c:layout>
              <c:showVal val="1"/>
            </c:dLbl>
            <c:dLbl>
              <c:idx val="2"/>
              <c:layout>
                <c:manualLayout>
                  <c:x val="2.9893100389975528E-3"/>
                  <c:y val="1.341304554922408E-2"/>
                </c:manualLayout>
              </c:layout>
              <c:showVal val="1"/>
            </c:dLbl>
            <c:dLbl>
              <c:idx val="3"/>
              <c:layout>
                <c:manualLayout>
                  <c:x val="-1.4946550194987755E-3"/>
                  <c:y val="8.0478273295344488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Arkusz1!$A$2:$A$5</c:f>
              <c:strCache>
                <c:ptCount val="4"/>
                <c:pt idx="0">
                  <c:v>Mikołów</c:v>
                </c:pt>
                <c:pt idx="1">
                  <c:v>Łaziska Górne</c:v>
                </c:pt>
                <c:pt idx="2">
                  <c:v>Orzesze </c:v>
                </c:pt>
                <c:pt idx="3">
                  <c:v>Referat dw. Z PG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960</c:v>
                </c:pt>
                <c:pt idx="1">
                  <c:v>269</c:v>
                </c:pt>
                <c:pt idx="2">
                  <c:v>266</c:v>
                </c:pt>
                <c:pt idx="3">
                  <c:v>152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tx2">
                <a:lumMod val="95000"/>
              </a:schemeClr>
            </a:solidFill>
            <a:ln w="12700">
              <a:solidFill>
                <a:srgbClr val="000000"/>
              </a:solidFill>
            </a:ln>
          </c:spPr>
          <c:dLbls>
            <c:dLbl>
              <c:idx val="0"/>
              <c:layout>
                <c:manualLayout>
                  <c:x val="4.4839650584963279E-3"/>
                  <c:y val="1.6095654659068901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2.146087287875853E-2"/>
                </c:manualLayout>
              </c:layout>
              <c:showVal val="1"/>
            </c:dLbl>
            <c:dLbl>
              <c:idx val="3"/>
              <c:layout>
                <c:manualLayout>
                  <c:x val="2.9893100389975511E-3"/>
                  <c:y val="-1.3413256778287849E-2"/>
                </c:manualLayout>
              </c:layout>
              <c:showVal val="1"/>
            </c:dLbl>
            <c:dLbl>
              <c:idx val="4"/>
              <c:layout>
                <c:manualLayout>
                  <c:x val="1.4946550194988065E-2"/>
                  <c:y val="5.3652182196896334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Arkusz1!$A$2:$A$5</c:f>
              <c:strCache>
                <c:ptCount val="4"/>
                <c:pt idx="0">
                  <c:v>Mikołów</c:v>
                </c:pt>
                <c:pt idx="1">
                  <c:v>Łaziska Górne</c:v>
                </c:pt>
                <c:pt idx="2">
                  <c:v>Orzesze </c:v>
                </c:pt>
                <c:pt idx="3">
                  <c:v>Referat dw. Z PG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932</c:v>
                </c:pt>
                <c:pt idx="1">
                  <c:v>291</c:v>
                </c:pt>
                <c:pt idx="2">
                  <c:v>283</c:v>
                </c:pt>
                <c:pt idx="3">
                  <c:v>139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rgbClr val="000000"/>
              </a:solidFill>
            </a:ln>
          </c:spPr>
          <c:dLbls>
            <c:dLbl>
              <c:idx val="0"/>
              <c:layout>
                <c:manualLayout>
                  <c:x val="2.9893100389975541E-3"/>
                  <c:y val="8.0478273295344488E-3"/>
                </c:manualLayout>
              </c:layout>
              <c:showVal val="1"/>
            </c:dLbl>
            <c:dLbl>
              <c:idx val="1"/>
              <c:layout>
                <c:manualLayout>
                  <c:x val="4.4839650584963262E-3"/>
                  <c:y val="8.0478273295344488E-3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1.8778263768913714E-2"/>
                </c:manualLayout>
              </c:layout>
              <c:showVal val="1"/>
            </c:dLbl>
            <c:dLbl>
              <c:idx val="3"/>
              <c:layout>
                <c:manualLayout>
                  <c:x val="1.4946550194988859E-3"/>
                  <c:y val="5.3652182196896334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Arkusz1!$A$2:$A$5</c:f>
              <c:strCache>
                <c:ptCount val="4"/>
                <c:pt idx="0">
                  <c:v>Mikołów</c:v>
                </c:pt>
                <c:pt idx="1">
                  <c:v>Łaziska Górne</c:v>
                </c:pt>
                <c:pt idx="2">
                  <c:v>Orzesze </c:v>
                </c:pt>
                <c:pt idx="3">
                  <c:v>Referat dw. Z PG</c:v>
                </c:pt>
              </c:strCache>
            </c:strRef>
          </c:cat>
          <c:val>
            <c:numRef>
              <c:f>Arkusz1!$E$2:$E$5</c:f>
              <c:numCache>
                <c:formatCode>General</c:formatCode>
                <c:ptCount val="4"/>
                <c:pt idx="0">
                  <c:v>817</c:v>
                </c:pt>
                <c:pt idx="1">
                  <c:v>257</c:v>
                </c:pt>
                <c:pt idx="2">
                  <c:v>274</c:v>
                </c:pt>
                <c:pt idx="3">
                  <c:v>144</c:v>
                </c:pt>
              </c:numCache>
            </c:numRef>
          </c:val>
        </c:ser>
        <c:axId val="102944128"/>
        <c:axId val="102962304"/>
      </c:barChart>
      <c:catAx>
        <c:axId val="1029441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102962304"/>
        <c:crosses val="autoZero"/>
        <c:auto val="1"/>
        <c:lblAlgn val="ctr"/>
        <c:lblOffset val="100"/>
      </c:catAx>
      <c:valAx>
        <c:axId val="10296230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 b="1"/>
            </a:pPr>
            <a:endParaRPr lang="pl-PL"/>
          </a:p>
        </c:txPr>
        <c:crossAx val="102944128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legend>
      <c:legendPos val="r"/>
      <c:layout>
        <c:manualLayout>
          <c:xMode val="edge"/>
          <c:yMode val="edge"/>
          <c:x val="0.88767196770980261"/>
          <c:y val="0.27832851062176384"/>
          <c:w val="9.2594584594178797E-2"/>
          <c:h val="0.45675602430570589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2013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Lbls>
            <c:dLbl>
              <c:idx val="0"/>
              <c:layout>
                <c:manualLayout>
                  <c:x val="-1.0119549558245806E-2"/>
                  <c:y val="1.7346003822089583E-2"/>
                </c:manualLayout>
              </c:layout>
              <c:showVal val="1"/>
            </c:dLbl>
            <c:dLbl>
              <c:idx val="1"/>
              <c:layout>
                <c:manualLayout>
                  <c:x val="-1.1565199495138076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-2.8912998737845156E-3"/>
                  <c:y val="1.445519288576869E-2"/>
                </c:manualLayout>
              </c:layout>
              <c:showVal val="1"/>
            </c:dLbl>
            <c:dLbl>
              <c:idx val="3"/>
              <c:layout>
                <c:manualLayout>
                  <c:x val="-5.7825997475690347E-3"/>
                  <c:y val="1.1564154308614969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Arkusz1!$A$2:$A$5</c:f>
              <c:strCache>
                <c:ptCount val="4"/>
                <c:pt idx="0">
                  <c:v>Powiat</c:v>
                </c:pt>
                <c:pt idx="1">
                  <c:v>Mikołów, Wyry</c:v>
                </c:pt>
                <c:pt idx="2">
                  <c:v>Łaziska Górne</c:v>
                </c:pt>
                <c:pt idx="3">
                  <c:v>Orzesze, Ornontowice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3847</c:v>
                </c:pt>
                <c:pt idx="1">
                  <c:v>2465</c:v>
                </c:pt>
                <c:pt idx="2">
                  <c:v>952</c:v>
                </c:pt>
                <c:pt idx="3">
                  <c:v>430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chemeClr val="accent1"/>
              </a:solidFill>
            </a:ln>
          </c:spPr>
          <c:dLbls>
            <c:dLbl>
              <c:idx val="0"/>
              <c:layout>
                <c:manualLayout>
                  <c:x val="-5.7825997475690182E-3"/>
                  <c:y val="2.8910385771537387E-3"/>
                </c:manualLayout>
              </c:layout>
              <c:showVal val="1"/>
            </c:dLbl>
            <c:dLbl>
              <c:idx val="1"/>
              <c:layout>
                <c:manualLayout>
                  <c:x val="-1.4456499368922587E-3"/>
                  <c:y val="2.6019347194383664E-2"/>
                </c:manualLayout>
              </c:layout>
              <c:showVal val="1"/>
            </c:dLbl>
            <c:dLbl>
              <c:idx val="2"/>
              <c:layout>
                <c:manualLayout>
                  <c:x val="-1.8793449179599353E-2"/>
                  <c:y val="1.445519288576869E-2"/>
                </c:manualLayout>
              </c:layout>
              <c:showVal val="1"/>
            </c:dLbl>
            <c:dLbl>
              <c:idx val="3"/>
              <c:layout>
                <c:manualLayout>
                  <c:x val="-2.8912998737845156E-3"/>
                  <c:y val="8.6731157314612253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Arkusz1!$A$2:$A$5</c:f>
              <c:strCache>
                <c:ptCount val="4"/>
                <c:pt idx="0">
                  <c:v>Powiat</c:v>
                </c:pt>
                <c:pt idx="1">
                  <c:v>Mikołów, Wyry</c:v>
                </c:pt>
                <c:pt idx="2">
                  <c:v>Łaziska Górne</c:v>
                </c:pt>
                <c:pt idx="3">
                  <c:v>Orzesze, Ornontowice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4481</c:v>
                </c:pt>
                <c:pt idx="1">
                  <c:v>2385</c:v>
                </c:pt>
                <c:pt idx="2">
                  <c:v>1438</c:v>
                </c:pt>
                <c:pt idx="3">
                  <c:v>658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2015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Lbls>
            <c:dLbl>
              <c:idx val="0"/>
              <c:layout>
                <c:manualLayout>
                  <c:x val="-1.1565199495138082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-5.7825997475690321E-3"/>
                  <c:y val="-5.7823047951403262E-3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1.7346231462922433E-2"/>
                </c:manualLayout>
              </c:layout>
              <c:showVal val="1"/>
            </c:dLbl>
            <c:dLbl>
              <c:idx val="3"/>
              <c:layout>
                <c:manualLayout>
                  <c:x val="-1.0119549558245806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Arkusz1!$A$2:$A$5</c:f>
              <c:strCache>
                <c:ptCount val="4"/>
                <c:pt idx="0">
                  <c:v>Powiat</c:v>
                </c:pt>
                <c:pt idx="1">
                  <c:v>Mikołów, Wyry</c:v>
                </c:pt>
                <c:pt idx="2">
                  <c:v>Łaziska Górne</c:v>
                </c:pt>
                <c:pt idx="3">
                  <c:v>Orzesze, Ornontowice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5057</c:v>
                </c:pt>
                <c:pt idx="1">
                  <c:v>2526</c:v>
                </c:pt>
                <c:pt idx="2">
                  <c:v>1451</c:v>
                </c:pt>
                <c:pt idx="3">
                  <c:v>1080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2016</c:v>
                </c:pt>
              </c:strCache>
            </c:strRef>
          </c:tx>
          <c:dLbls>
            <c:dLbl>
              <c:idx val="0"/>
              <c:layout>
                <c:manualLayout>
                  <c:x val="7.2282496844612992E-3"/>
                  <c:y val="1.445519288576869E-2"/>
                </c:manualLayout>
              </c:layout>
              <c:showVal val="1"/>
            </c:dLbl>
            <c:dLbl>
              <c:idx val="1"/>
              <c:layout>
                <c:manualLayout>
                  <c:x val="5.7825997475690876E-3"/>
                  <c:y val="2.6018891912717949E-2"/>
                </c:manualLayout>
              </c:layout>
              <c:showVal val="1"/>
            </c:dLbl>
            <c:dLbl>
              <c:idx val="2"/>
              <c:layout>
                <c:manualLayout>
                  <c:x val="1.8793449179599353E-2"/>
                  <c:y val="8.6731157314612183E-3"/>
                </c:manualLayout>
              </c:layout>
              <c:showVal val="1"/>
            </c:dLbl>
            <c:dLbl>
              <c:idx val="3"/>
              <c:layout>
                <c:manualLayout>
                  <c:x val="2.8912998737846201E-3"/>
                  <c:y val="5.7820771543074809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FF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Arkusz1!$A$2:$A$5</c:f>
              <c:strCache>
                <c:ptCount val="4"/>
                <c:pt idx="0">
                  <c:v>Powiat</c:v>
                </c:pt>
                <c:pt idx="1">
                  <c:v>Mikołów, Wyry</c:v>
                </c:pt>
                <c:pt idx="2">
                  <c:v>Łaziska Górne</c:v>
                </c:pt>
                <c:pt idx="3">
                  <c:v>Orzesze, Ornontowice</c:v>
                </c:pt>
              </c:strCache>
            </c:strRef>
          </c:cat>
          <c:val>
            <c:numRef>
              <c:f>Arkusz1!$E$2:$E$5</c:f>
              <c:numCache>
                <c:formatCode>General</c:formatCode>
                <c:ptCount val="4"/>
                <c:pt idx="0">
                  <c:v>5056</c:v>
                </c:pt>
                <c:pt idx="1">
                  <c:v>2652</c:v>
                </c:pt>
                <c:pt idx="2">
                  <c:v>1406</c:v>
                </c:pt>
                <c:pt idx="3">
                  <c:v>998</c:v>
                </c:pt>
              </c:numCache>
            </c:numRef>
          </c:val>
        </c:ser>
        <c:axId val="134569984"/>
        <c:axId val="134571520"/>
      </c:barChart>
      <c:catAx>
        <c:axId val="134569984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134571520"/>
        <c:crosses val="autoZero"/>
        <c:auto val="1"/>
        <c:lblAlgn val="ctr"/>
        <c:lblOffset val="100"/>
      </c:catAx>
      <c:valAx>
        <c:axId val="13457152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 b="1"/>
            </a:pPr>
            <a:endParaRPr lang="pl-PL"/>
          </a:p>
        </c:txPr>
        <c:crossAx val="134569984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legend>
      <c:legendPos val="r"/>
      <c:layout/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style val="10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2013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dLbl>
              <c:idx val="0"/>
              <c:layout>
                <c:manualLayout>
                  <c:x val="3.0864339224016715E-3"/>
                  <c:y val="1.3778850961004337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</c:f>
              <c:strCache>
                <c:ptCount val="1"/>
                <c:pt idx="0">
                  <c:v>Czyny karalne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473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000000"/>
              </a:solidFill>
            </a:ln>
          </c:spPr>
          <c:dLbls>
            <c:dLbl>
              <c:idx val="0"/>
              <c:layout>
                <c:manualLayout>
                  <c:x val="4.2809752084479102E-4"/>
                  <c:y val="1.4256228474613931E-4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</c:f>
              <c:strCache>
                <c:ptCount val="1"/>
                <c:pt idx="0">
                  <c:v>Czyny karalne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231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2015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dLbl>
              <c:idx val="0"/>
              <c:layout>
                <c:manualLayout>
                  <c:x val="5.4857311538387419E-3"/>
                  <c:y val="1.1853283662926341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</c:f>
              <c:strCache>
                <c:ptCount val="1"/>
                <c:pt idx="0">
                  <c:v>Czyny karalne</c:v>
                </c:pt>
              </c:strCache>
            </c:strRef>
          </c:cat>
          <c:val>
            <c:numRef>
              <c:f>Arkusz1!$D$2</c:f>
              <c:numCache>
                <c:formatCode>General</c:formatCode>
                <c:ptCount val="1"/>
                <c:pt idx="0">
                  <c:v>120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2016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dLbl>
              <c:idx val="0"/>
              <c:layout>
                <c:manualLayout>
                  <c:x val="-5.4044729648955476E-3"/>
                  <c:y val="1.722725252749693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</c:f>
              <c:strCache>
                <c:ptCount val="1"/>
                <c:pt idx="0">
                  <c:v>Czyny karalne</c:v>
                </c:pt>
              </c:strCache>
            </c:strRef>
          </c:cat>
          <c:val>
            <c:numRef>
              <c:f>Arkusz1!$E$2</c:f>
              <c:numCache>
                <c:formatCode>General</c:formatCode>
                <c:ptCount val="1"/>
                <c:pt idx="0">
                  <c:v>98</c:v>
                </c:pt>
              </c:numCache>
            </c:numRef>
          </c:val>
        </c:ser>
        <c:axId val="149676416"/>
        <c:axId val="149678336"/>
      </c:barChart>
      <c:catAx>
        <c:axId val="149676416"/>
        <c:scaling>
          <c:orientation val="minMax"/>
        </c:scaling>
        <c:delete val="1"/>
        <c:axPos val="b"/>
        <c:tickLblPos val="none"/>
        <c:crossAx val="149678336"/>
        <c:crosses val="autoZero"/>
        <c:auto val="1"/>
        <c:lblAlgn val="ctr"/>
        <c:lblOffset val="100"/>
      </c:catAx>
      <c:valAx>
        <c:axId val="149678336"/>
        <c:scaling>
          <c:orientation val="minMax"/>
        </c:scaling>
        <c:axPos val="l"/>
        <c:majorGridlines/>
        <c:numFmt formatCode="General" sourceLinked="1"/>
        <c:tickLblPos val="nextTo"/>
        <c:spPr>
          <a:noFill/>
        </c:spPr>
        <c:txPr>
          <a:bodyPr/>
          <a:lstStyle/>
          <a:p>
            <a:pPr>
              <a:defRPr sz="1100" b="1"/>
            </a:pPr>
            <a:endParaRPr lang="pl-PL"/>
          </a:p>
        </c:txPr>
        <c:crossAx val="149676416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legend>
      <c:legendPos val="r"/>
      <c:layout/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5"/>
  <c:chart>
    <c:title>
      <c:tx>
        <c:rich>
          <a:bodyPr/>
          <a:lstStyle/>
          <a:p>
            <a:pPr>
              <a:defRPr/>
            </a:pPr>
            <a:r>
              <a:rPr lang="pl-PL" sz="2560" dirty="0"/>
              <a:t>Liczba zgłoszeń w poszczególnych gminach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7.8049115388354129E-2"/>
          <c:y val="0.14857873572396643"/>
          <c:w val="0.89417310683386797"/>
          <c:h val="0.70188978677675518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2060"/>
            </a:solidFill>
          </c:spPr>
          <c:dLbls>
            <c:txPr>
              <a:bodyPr/>
              <a:lstStyle/>
              <a:p>
                <a:pPr>
                  <a:defRPr baseline="0"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Arkusz1!$A$2:$A$7</c:f>
              <c:strCache>
                <c:ptCount val="6"/>
                <c:pt idx="0">
                  <c:v>Powiat całość</c:v>
                </c:pt>
                <c:pt idx="1">
                  <c:v>Mikołów</c:v>
                </c:pt>
                <c:pt idx="2">
                  <c:v>Wyry</c:v>
                </c:pt>
                <c:pt idx="3">
                  <c:v>Łaziska Górne</c:v>
                </c:pt>
                <c:pt idx="4">
                  <c:v>Orzesze</c:v>
                </c:pt>
                <c:pt idx="5">
                  <c:v>Ornontowice</c:v>
                </c:pt>
              </c:strCache>
            </c:strRef>
          </c:cat>
          <c:val>
            <c:numRef>
              <c:f>Arkusz1!$B$2:$B$7</c:f>
              <c:numCache>
                <c:formatCode>General</c:formatCode>
                <c:ptCount val="6"/>
                <c:pt idx="0">
                  <c:v>700</c:v>
                </c:pt>
                <c:pt idx="1">
                  <c:v>368</c:v>
                </c:pt>
                <c:pt idx="2">
                  <c:v>44</c:v>
                </c:pt>
                <c:pt idx="3">
                  <c:v>127</c:v>
                </c:pt>
                <c:pt idx="4">
                  <c:v>139</c:v>
                </c:pt>
                <c:pt idx="5">
                  <c:v>22</c:v>
                </c:pt>
              </c:numCache>
            </c:numRef>
          </c:val>
        </c:ser>
        <c:gapWidth val="75"/>
        <c:overlap val="-25"/>
        <c:axId val="149902464"/>
        <c:axId val="149904000"/>
      </c:barChart>
      <c:catAx>
        <c:axId val="149902464"/>
        <c:scaling>
          <c:orientation val="minMax"/>
        </c:scaling>
        <c:axPos val="b"/>
        <c:numFmt formatCode="General" sourceLinked="1"/>
        <c:majorTickMark val="none"/>
        <c:tickLblPos val="nextTo"/>
        <c:crossAx val="149904000"/>
        <c:crosses val="autoZero"/>
        <c:auto val="1"/>
        <c:lblAlgn val="ctr"/>
        <c:lblOffset val="100"/>
      </c:catAx>
      <c:valAx>
        <c:axId val="14990400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49902464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  <a:effectLst>
          <a:outerShdw blurRad="50800" dist="50800" dir="5400000" algn="ctr" rotWithShape="0">
            <a:schemeClr val="bg2">
              <a:lumMod val="40000"/>
              <a:lumOff val="60000"/>
            </a:schemeClr>
          </a:outerShdw>
        </a:effectLst>
      </c:spPr>
    </c:plotArea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5"/>
  <c:chart>
    <c:title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Arkusz1!$A$2:$A$9</c:f>
              <c:strCache>
                <c:ptCount val="8"/>
                <c:pt idx="0">
                  <c:v>Przekraczanie dozowlonej prędkości</c:v>
                </c:pt>
                <c:pt idx="1">
                  <c:v>Spożywanie alkoholu w miejscu niedozwolonym</c:v>
                </c:pt>
                <c:pt idx="2">
                  <c:v>Nieprawidłowe parkowanie</c:v>
                </c:pt>
                <c:pt idx="3">
                  <c:v>Miejsca gromaczenia się małoletnich</c:v>
                </c:pt>
                <c:pt idx="4">
                  <c:v>Zła organizacja ruchu drogowego</c:v>
                </c:pt>
                <c:pt idx="5">
                  <c:v>Dzikie wysypiska śmieci</c:v>
                </c:pt>
                <c:pt idx="6">
                  <c:v>Akty wandalizmu</c:v>
                </c:pt>
                <c:pt idx="7">
                  <c:v>Nieorawidlowe oznakowanie drogi</c:v>
                </c:pt>
              </c:strCache>
            </c:strRef>
          </c:cat>
          <c:val>
            <c:numRef>
              <c:f>Arkusz1!$B$2:$B$9</c:f>
              <c:numCache>
                <c:formatCode>General</c:formatCode>
                <c:ptCount val="8"/>
                <c:pt idx="0">
                  <c:v>175</c:v>
                </c:pt>
                <c:pt idx="1">
                  <c:v>148</c:v>
                </c:pt>
                <c:pt idx="2">
                  <c:v>85</c:v>
                </c:pt>
                <c:pt idx="3">
                  <c:v>67</c:v>
                </c:pt>
                <c:pt idx="4">
                  <c:v>49</c:v>
                </c:pt>
                <c:pt idx="5">
                  <c:v>22</c:v>
                </c:pt>
                <c:pt idx="6">
                  <c:v>19</c:v>
                </c:pt>
                <c:pt idx="7">
                  <c:v>18</c:v>
                </c:pt>
              </c:numCache>
            </c:numRef>
          </c:val>
        </c:ser>
        <c:axId val="150040960"/>
        <c:axId val="150042496"/>
      </c:barChart>
      <c:catAx>
        <c:axId val="150040960"/>
        <c:scaling>
          <c:orientation val="minMax"/>
        </c:scaling>
        <c:axPos val="b"/>
        <c:tickLblPos val="nextTo"/>
        <c:spPr>
          <a:ln cap="rnd">
            <a:round/>
          </a:ln>
        </c:spPr>
        <c:txPr>
          <a:bodyPr rot="0" vert="horz" anchor="t" anchorCtr="1"/>
          <a:lstStyle/>
          <a:p>
            <a:pPr>
              <a:defRPr sz="1200"/>
            </a:pPr>
            <a:endParaRPr lang="pl-PL"/>
          </a:p>
        </c:txPr>
        <c:crossAx val="150042496"/>
        <c:crosses val="autoZero"/>
        <c:auto val="1"/>
        <c:lblAlgn val="ctr"/>
        <c:lblOffset val="100"/>
      </c:catAx>
      <c:valAx>
        <c:axId val="150042496"/>
        <c:scaling>
          <c:orientation val="minMax"/>
        </c:scaling>
        <c:axPos val="l"/>
        <c:majorGridlines/>
        <c:numFmt formatCode="General" sourceLinked="1"/>
        <c:tickLblPos val="nextTo"/>
        <c:crossAx val="150040960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>
        <c:manualLayout>
          <c:layoutTarget val="inner"/>
          <c:xMode val="edge"/>
          <c:yMode val="edge"/>
          <c:x val="0.10695802318260952"/>
          <c:y val="4.2290188368763963E-2"/>
          <c:w val="0.8489496537421809"/>
          <c:h val="0.85390310899433053"/>
        </c:manualLayout>
      </c:layout>
      <c:barChart>
        <c:barDir val="col"/>
        <c:grouping val="stacked"/>
        <c:ser>
          <c:idx val="0"/>
          <c:order val="0"/>
          <c:tx>
            <c:strRef>
              <c:f>Arkusz1!$B$1</c:f>
              <c:strCache>
                <c:ptCount val="1"/>
                <c:pt idx="0">
                  <c:v>Wypadki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Pt>
            <c:idx val="0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0000"/>
                </a:solidFill>
              </a:ln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0000"/>
                </a:solidFill>
              </a:ln>
            </c:spPr>
          </c:dPt>
          <c:dPt>
            <c:idx val="2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0000"/>
                </a:solidFill>
              </a:ln>
            </c:spPr>
          </c:dPt>
          <c:dPt>
            <c:idx val="3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0000"/>
                </a:solidFill>
              </a:ln>
            </c:spPr>
          </c:dPt>
          <c:dPt>
            <c:idx val="4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0000"/>
                </a:solidFill>
              </a:ln>
            </c:spPr>
          </c:dPt>
          <c:dLbls>
            <c:dLbl>
              <c:idx val="0"/>
              <c:layout>
                <c:manualLayout>
                  <c:x val="2.6944997275056285E-17"/>
                  <c:y val="-0.41919657880203332"/>
                </c:manualLayout>
              </c:layout>
              <c:showVal val="1"/>
            </c:dLbl>
            <c:dLbl>
              <c:idx val="1"/>
              <c:layout>
                <c:manualLayout>
                  <c:x val="-2.9394882050142578E-3"/>
                  <c:y val="-0.4038601186019589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0.38085542830184754"/>
                </c:manualLayout>
              </c:layout>
              <c:showVal val="1"/>
            </c:dLbl>
            <c:dLbl>
              <c:idx val="3"/>
              <c:layout>
                <c:manualLayout>
                  <c:x val="-1.4697441025071283E-3"/>
                  <c:y val="-0.30161705060146299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Val val="1"/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88</c:v>
                </c:pt>
                <c:pt idx="1">
                  <c:v>85</c:v>
                </c:pt>
                <c:pt idx="2">
                  <c:v>80</c:v>
                </c:pt>
                <c:pt idx="3">
                  <c:v>63</c:v>
                </c:pt>
              </c:numCache>
            </c:numRef>
          </c:val>
        </c:ser>
        <c:overlap val="100"/>
        <c:axId val="150573056"/>
        <c:axId val="150574592"/>
      </c:barChart>
      <c:catAx>
        <c:axId val="150573056"/>
        <c:scaling>
          <c:orientation val="minMax"/>
        </c:scaling>
        <c:axPos val="b"/>
        <c:numFmt formatCode="General" sourceLinked="1"/>
        <c:tickLblPos val="nextTo"/>
        <c:spPr>
          <a:solidFill>
            <a:schemeClr val="accent1"/>
          </a:solidFill>
        </c:spPr>
        <c:txPr>
          <a:bodyPr/>
          <a:lstStyle/>
          <a:p>
            <a:pPr>
              <a:defRPr sz="2000" b="1"/>
            </a:pPr>
            <a:endParaRPr lang="pl-PL"/>
          </a:p>
        </c:txPr>
        <c:crossAx val="150574592"/>
        <c:crosses val="autoZero"/>
        <c:auto val="1"/>
        <c:lblAlgn val="ctr"/>
        <c:lblOffset val="100"/>
        <c:tickLblSkip val="1"/>
      </c:catAx>
      <c:valAx>
        <c:axId val="1505745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pl-PL"/>
          </a:p>
        </c:txPr>
        <c:crossAx val="150573056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Kolizje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0000"/>
              </a:solidFill>
            </a:ln>
          </c:spPr>
          <c:dLbls>
            <c:dLbl>
              <c:idx val="1"/>
              <c:layout>
                <c:manualLayout>
                  <c:x val="4.3727923710955904E-3"/>
                  <c:y val="2.3004690300111583E-2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892</c:v>
                </c:pt>
                <c:pt idx="1">
                  <c:v>741</c:v>
                </c:pt>
                <c:pt idx="2">
                  <c:v>841</c:v>
                </c:pt>
                <c:pt idx="3">
                  <c:v>900</c:v>
                </c:pt>
              </c:numCache>
            </c:numRef>
          </c:val>
        </c:ser>
        <c:axId val="150472192"/>
        <c:axId val="150473728"/>
      </c:barChart>
      <c:catAx>
        <c:axId val="1504721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000" b="1" baseline="0">
                <a:solidFill>
                  <a:schemeClr val="tx1"/>
                </a:solidFill>
              </a:defRPr>
            </a:pPr>
            <a:endParaRPr lang="pl-PL"/>
          </a:p>
        </c:txPr>
        <c:crossAx val="150473728"/>
        <c:crosses val="autoZero"/>
        <c:auto val="1"/>
        <c:lblAlgn val="ctr"/>
        <c:lblOffset val="100"/>
      </c:catAx>
      <c:valAx>
        <c:axId val="15047372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150472192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Arkusz1!$B$1</c:f>
              <c:strCache>
                <c:ptCount val="1"/>
                <c:pt idx="0">
                  <c:v>Zabici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dLbl>
              <c:idx val="0"/>
              <c:layout>
                <c:manualLayout>
                  <c:x val="-1.4456499368922587E-3"/>
                  <c:y val="-0.4106885764059107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0.15369327092491131"/>
                </c:manualLayout>
              </c:layout>
              <c:showVal val="1"/>
            </c:dLbl>
            <c:dLbl>
              <c:idx val="2"/>
              <c:layout>
                <c:manualLayout>
                  <c:x val="1.4456499368922587E-3"/>
                  <c:y val="-0.15369327092491131"/>
                </c:manualLayout>
              </c:layout>
              <c:showVal val="1"/>
            </c:dLbl>
            <c:dLbl>
              <c:idx val="3"/>
              <c:layout>
                <c:manualLayout>
                  <c:x val="-2.8912998737845156E-3"/>
                  <c:y val="-0.10078247273764676"/>
                </c:manualLayout>
              </c:layout>
              <c:showVal val="1"/>
            </c:dLbl>
            <c:dLbl>
              <c:idx val="4"/>
              <c:layout>
                <c:manualLayout>
                  <c:x val="-1.4456499368922587E-3"/>
                  <c:y val="-0.41068857640591072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Val val="1"/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12</c:v>
                </c:pt>
                <c:pt idx="1">
                  <c:v>4</c:v>
                </c:pt>
                <c:pt idx="2">
                  <c:v>4</c:v>
                </c:pt>
                <c:pt idx="3">
                  <c:v>2</c:v>
                </c:pt>
                <c:pt idx="4">
                  <c:v>12</c:v>
                </c:pt>
              </c:numCache>
            </c:numRef>
          </c:val>
        </c:ser>
        <c:overlap val="100"/>
        <c:axId val="150604800"/>
        <c:axId val="150614784"/>
      </c:barChart>
      <c:catAx>
        <c:axId val="1506048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000" b="1"/>
            </a:pPr>
            <a:endParaRPr lang="pl-PL"/>
          </a:p>
        </c:txPr>
        <c:crossAx val="150614784"/>
        <c:crosses val="autoZero"/>
        <c:auto val="1"/>
        <c:lblAlgn val="ctr"/>
        <c:lblOffset val="100"/>
      </c:catAx>
      <c:valAx>
        <c:axId val="15061478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600" b="1"/>
            </a:pPr>
            <a:endParaRPr lang="pl-PL"/>
          </a:p>
        </c:txPr>
        <c:crossAx val="150604800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2013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Arkusz1!$A$2:$A$6</c:f>
              <c:strCache>
                <c:ptCount val="5"/>
                <c:pt idx="0">
                  <c:v>Mikołów</c:v>
                </c:pt>
                <c:pt idx="1">
                  <c:v>Wyry</c:v>
                </c:pt>
                <c:pt idx="2">
                  <c:v>Łaziska Górne</c:v>
                </c:pt>
                <c:pt idx="3">
                  <c:v>Orzesze</c:v>
                </c:pt>
                <c:pt idx="4">
                  <c:v>Ornontowice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Arkusz1!$A$2:$A$6</c:f>
              <c:strCache>
                <c:ptCount val="5"/>
                <c:pt idx="0">
                  <c:v>Mikołów</c:v>
                </c:pt>
                <c:pt idx="1">
                  <c:v>Wyry</c:v>
                </c:pt>
                <c:pt idx="2">
                  <c:v>Łaziska Górne</c:v>
                </c:pt>
                <c:pt idx="3">
                  <c:v>Orzesze</c:v>
                </c:pt>
                <c:pt idx="4">
                  <c:v>Ornontowice</c:v>
                </c:pt>
              </c:strCache>
            </c:strRef>
          </c:cat>
          <c:val>
            <c:numRef>
              <c:f>Arkusz1!$C$2:$C$6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2015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Arkusz1!$A$2:$A$6</c:f>
              <c:strCache>
                <c:ptCount val="5"/>
                <c:pt idx="0">
                  <c:v>Mikołów</c:v>
                </c:pt>
                <c:pt idx="1">
                  <c:v>Wyry</c:v>
                </c:pt>
                <c:pt idx="2">
                  <c:v>Łaziska Górne</c:v>
                </c:pt>
                <c:pt idx="3">
                  <c:v>Orzesze</c:v>
                </c:pt>
                <c:pt idx="4">
                  <c:v>Ornontowice</c:v>
                </c:pt>
              </c:strCache>
            </c:strRef>
          </c:cat>
          <c:val>
            <c:numRef>
              <c:f>Arkusz1!$D$2:$D$6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Arkusz1!$A$2:$A$6</c:f>
              <c:strCache>
                <c:ptCount val="5"/>
                <c:pt idx="0">
                  <c:v>Mikołów</c:v>
                </c:pt>
                <c:pt idx="1">
                  <c:v>Wyry</c:v>
                </c:pt>
                <c:pt idx="2">
                  <c:v>Łaziska Górne</c:v>
                </c:pt>
                <c:pt idx="3">
                  <c:v>Orzesze</c:v>
                </c:pt>
                <c:pt idx="4">
                  <c:v>Ornontowice</c:v>
                </c:pt>
              </c:strCache>
            </c:strRef>
          </c:cat>
          <c:val>
            <c:numRef>
              <c:f>Arkusz1!$E$2:$E$6</c:f>
              <c:numCache>
                <c:formatCode>General</c:formatCode>
                <c:ptCount val="5"/>
                <c:pt idx="0">
                  <c:v>6</c:v>
                </c:pt>
                <c:pt idx="1">
                  <c:v>2</c:v>
                </c:pt>
                <c:pt idx="2">
                  <c:v>0</c:v>
                </c:pt>
                <c:pt idx="3">
                  <c:v>4</c:v>
                </c:pt>
                <c:pt idx="4">
                  <c:v>0</c:v>
                </c:pt>
              </c:numCache>
            </c:numRef>
          </c:val>
        </c:ser>
        <c:axId val="150688896"/>
        <c:axId val="150690432"/>
      </c:barChart>
      <c:catAx>
        <c:axId val="150688896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150690432"/>
        <c:crosses val="autoZero"/>
        <c:auto val="1"/>
        <c:lblAlgn val="ctr"/>
        <c:lblOffset val="100"/>
      </c:catAx>
      <c:valAx>
        <c:axId val="15069043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150688896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legend>
      <c:legendPos val="r"/>
      <c:layout/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Arkusz1!$B$1</c:f>
              <c:strCache>
                <c:ptCount val="1"/>
                <c:pt idx="0">
                  <c:v>ranni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dLbl>
              <c:idx val="0"/>
              <c:layout>
                <c:manualLayout>
                  <c:x val="0"/>
                  <c:y val="-0.39305164367682238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chemeClr val="bg1"/>
                      </a:solidFill>
                    </a:defRPr>
                  </a:pPr>
                  <a:endParaRPr lang="pl-PL"/>
                </a:p>
              </c:txPr>
              <c:showVal val="1"/>
            </c:dLbl>
            <c:dLbl>
              <c:idx val="1"/>
              <c:layout>
                <c:manualLayout>
                  <c:x val="-1.4456499368922587E-3"/>
                  <c:y val="-0.41572770004279286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bg1"/>
                        </a:solidFill>
                      </a:defRPr>
                    </a:pPr>
                    <a:r>
                      <a:rPr lang="pl-PL" smtClean="0">
                        <a:solidFill>
                          <a:schemeClr val="bg1"/>
                        </a:solidFill>
                      </a:rPr>
                      <a:t>7</a:t>
                    </a:r>
                    <a:r>
                      <a:rPr lang="en-US" smtClean="0">
                        <a:solidFill>
                          <a:schemeClr val="bg1"/>
                        </a:solidFill>
                      </a:rPr>
                      <a:t>5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spPr/>
              <c:showVal val="1"/>
            </c:dLbl>
            <c:dLbl>
              <c:idx val="2"/>
              <c:layout>
                <c:manualLayout>
                  <c:x val="1.4456499368922587E-3"/>
                  <c:y val="-0.35777777821864637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chemeClr val="bg1"/>
                      </a:solidFill>
                    </a:defRPr>
                  </a:pPr>
                  <a:endParaRPr lang="pl-PL"/>
                </a:p>
              </c:txPr>
              <c:showVal val="1"/>
            </c:dLbl>
            <c:dLbl>
              <c:idx val="3"/>
              <c:layout>
                <c:manualLayout>
                  <c:x val="1.0601310403300825E-16"/>
                  <c:y val="-0.25951486729944095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bg1"/>
                        </a:solidFill>
                      </a:defRPr>
                    </a:pPr>
                    <a:r>
                      <a:rPr lang="pl-PL" dirty="0" smtClean="0">
                        <a:solidFill>
                          <a:schemeClr val="bg1"/>
                        </a:solidFill>
                      </a:rPr>
                      <a:t>61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Val val="1"/>
            </c:dLbl>
            <c:dLbl>
              <c:idx val="4"/>
              <c:spPr/>
              <c:txPr>
                <a:bodyPr/>
                <a:lstStyle/>
                <a:p>
                  <a:pPr>
                    <a:defRPr sz="2400" b="1">
                      <a:solidFill>
                        <a:schemeClr val="bg1"/>
                      </a:solidFill>
                    </a:defRPr>
                  </a:pPr>
                  <a:endParaRPr lang="pl-PL"/>
                </a:p>
              </c:txPr>
            </c:dLbl>
            <c:txPr>
              <a:bodyPr/>
              <a:lstStyle/>
              <a:p>
                <a:pPr>
                  <a:defRPr sz="24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99</c:v>
                </c:pt>
                <c:pt idx="1">
                  <c:v>105</c:v>
                </c:pt>
                <c:pt idx="2">
                  <c:v>89</c:v>
                </c:pt>
                <c:pt idx="3">
                  <c:v>61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Kolumna1</c:v>
                </c:pt>
              </c:strCache>
            </c:strRef>
          </c:tx>
          <c:cat>
            <c:numRef>
              <c:f>Arkusz1!$A$2:$A$5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Arkusz1!$C$2:$C$5</c:f>
              <c:numCache>
                <c:formatCode>General</c:formatCode>
                <c:ptCount val="4"/>
              </c:numCache>
            </c:numRef>
          </c:val>
        </c:ser>
        <c:overlap val="100"/>
        <c:axId val="150824064"/>
        <c:axId val="150825600"/>
      </c:barChart>
      <c:catAx>
        <c:axId val="1508240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000" b="1"/>
            </a:pPr>
            <a:endParaRPr lang="pl-PL"/>
          </a:p>
        </c:txPr>
        <c:crossAx val="150825600"/>
        <c:crosses val="autoZero"/>
        <c:auto val="1"/>
        <c:lblAlgn val="ctr"/>
        <c:lblOffset val="100"/>
      </c:catAx>
      <c:valAx>
        <c:axId val="15082560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150824064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>
        <c:manualLayout>
          <c:layoutTarget val="inner"/>
          <c:xMode val="edge"/>
          <c:yMode val="edge"/>
          <c:x val="4.2149714846498584E-2"/>
          <c:y val="2.2922789229092067E-2"/>
          <c:w val="0.76651529459690004"/>
          <c:h val="0.87349702600040646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wypadek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Arkusz1!$B$2:$B$4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kolizja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0000"/>
              </a:solidFill>
            </a:ln>
          </c:spPr>
          <c:dLbls>
            <c:dLbl>
              <c:idx val="1"/>
              <c:layout>
                <c:manualLayout>
                  <c:x val="0"/>
                  <c:y val="5.3652182196896403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Arkusz1!$C$2:$C$4</c:f>
              <c:numCache>
                <c:formatCode>General</c:formatCode>
                <c:ptCount val="3"/>
                <c:pt idx="0">
                  <c:v>22</c:v>
                </c:pt>
                <c:pt idx="1">
                  <c:v>13</c:v>
                </c:pt>
                <c:pt idx="2">
                  <c:v>22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osoby ranne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Arkusz1!$D$2:$D$4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1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osoby zabite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Arkusz1!$E$2:$E$4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</c:ser>
        <c:axId val="150796544"/>
        <c:axId val="150863872"/>
      </c:barChart>
      <c:catAx>
        <c:axId val="1507965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000" b="1"/>
            </a:pPr>
            <a:endParaRPr lang="pl-PL"/>
          </a:p>
        </c:txPr>
        <c:crossAx val="150863872"/>
        <c:crosses val="autoZero"/>
        <c:auto val="1"/>
        <c:lblAlgn val="ctr"/>
        <c:lblOffset val="100"/>
      </c:catAx>
      <c:valAx>
        <c:axId val="15086387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pl-PL"/>
          </a:p>
        </c:txPr>
        <c:crossAx val="150796544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legend>
      <c:legendPos val="r"/>
      <c:layout>
        <c:manualLayout>
          <c:xMode val="edge"/>
          <c:yMode val="edge"/>
          <c:x val="0.81895321816094513"/>
          <c:y val="0.30011763346561232"/>
          <c:w val="0.17222831722401213"/>
          <c:h val="0.44000365848737977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14"/>
  <c:chart>
    <c:plotArea>
      <c:layout>
        <c:manualLayout>
          <c:layoutTarget val="inner"/>
          <c:xMode val="edge"/>
          <c:yMode val="edge"/>
          <c:x val="5.7026829979585893E-2"/>
          <c:y val="5.9669675765499405E-2"/>
          <c:w val="0.721717663581535"/>
          <c:h val="0.84670283049059636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Postępowania wszczęte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rgbClr val="000000"/>
              </a:solidFill>
            </a:ln>
          </c:spPr>
          <c:dLbls>
            <c:dLbl>
              <c:idx val="0"/>
              <c:layout>
                <c:manualLayout>
                  <c:x val="-1.1695906432748536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-1.3157894736842141E-2"/>
                  <c:y val="5.3652182196896334E-3"/>
                </c:manualLayout>
              </c:layout>
              <c:showVal val="1"/>
            </c:dLbl>
            <c:dLbl>
              <c:idx val="3"/>
              <c:layout>
                <c:manualLayout>
                  <c:x val="-1.3157894736842111E-2"/>
                  <c:y val="1.341304554922408E-2"/>
                </c:manualLayout>
              </c:layout>
              <c:showVal val="1"/>
            </c:dLbl>
            <c:dLbl>
              <c:idx val="4"/>
              <c:layout>
                <c:manualLayout>
                  <c:x val="-1.3157894736842111E-2"/>
                  <c:y val="-2.6826091098448171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1394</c:v>
                </c:pt>
                <c:pt idx="1">
                  <c:v>1291</c:v>
                </c:pt>
                <c:pt idx="2">
                  <c:v>1172</c:v>
                </c:pt>
                <c:pt idx="3">
                  <c:v>1156</c:v>
                </c:pt>
                <c:pt idx="4">
                  <c:v>978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Przestępstwa stwierdzone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Arkusz1!$C$2:$C$6</c:f>
              <c:numCache>
                <c:formatCode>General</c:formatCode>
                <c:ptCount val="5"/>
                <c:pt idx="0">
                  <c:v>1806</c:v>
                </c:pt>
                <c:pt idx="1">
                  <c:v>1701</c:v>
                </c:pt>
                <c:pt idx="2">
                  <c:v>1288</c:v>
                </c:pt>
                <c:pt idx="3">
                  <c:v>1288</c:v>
                </c:pt>
                <c:pt idx="4">
                  <c:v>1411</c:v>
                </c:pt>
              </c:numCache>
            </c:numRef>
          </c:val>
        </c:ser>
        <c:axId val="103004032"/>
        <c:axId val="103005568"/>
      </c:barChart>
      <c:lineChart>
        <c:grouping val="standard"/>
        <c:ser>
          <c:idx val="2"/>
          <c:order val="2"/>
          <c:tx>
            <c:strRef>
              <c:f>Arkusz1!$D$1</c:f>
              <c:strCache>
                <c:ptCount val="1"/>
                <c:pt idx="0">
                  <c:v>% wykrycia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4.3139706220932897E-2"/>
                  <c:y val="-1.6062069237929941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3.1443799788184852E-2"/>
                  <c:y val="1.8811849190052781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6.945549569461712E-2"/>
                  <c:y val="-2.1427287457620191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7.2379472302804254E-2"/>
                  <c:y val="-2.9475114787154717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1.2609706681401666E-2"/>
                  <c:y val="-1.6062069237929941E-2"/>
                </c:manualLayout>
              </c:layout>
              <c:spPr>
                <a:gradFill>
                  <a:gsLst>
                    <a:gs pos="0">
                      <a:srgbClr val="083E6F">
                        <a:tint val="66000"/>
                        <a:satMod val="160000"/>
                      </a:srgbClr>
                    </a:gs>
                    <a:gs pos="50000">
                      <a:srgbClr val="083E6F">
                        <a:tint val="44500"/>
                        <a:satMod val="160000"/>
                      </a:srgbClr>
                    </a:gs>
                    <a:gs pos="100000">
                      <a:srgbClr val="083E6F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n>
                  <a:solidFill>
                    <a:srgbClr val="000000"/>
                  </a:solidFill>
                </a:ln>
                <a:scene3d>
                  <a:camera prst="orthographicFront"/>
                  <a:lightRig rig="threePt" dir="t"/>
                </a:scene3d>
                <a:sp3d prstMaterial="matte"/>
              </c:spPr>
              <c:txPr>
                <a:bodyPr/>
                <a:lstStyle/>
                <a:p>
                  <a:pPr>
                    <a:defRPr sz="1800" b="1">
                      <a:solidFill>
                        <a:srgbClr val="C00000"/>
                      </a:solidFill>
                    </a:defRPr>
                  </a:pPr>
                  <a:endParaRPr lang="pl-PL"/>
                </a:p>
              </c:txPr>
              <c:dLblPos val="r"/>
              <c:showVal val="1"/>
            </c:dLbl>
            <c:delete val="1"/>
            <c:spPr>
              <a:gradFill>
                <a:gsLst>
                  <a:gs pos="0">
                    <a:srgbClr val="083E6F">
                      <a:tint val="66000"/>
                      <a:satMod val="160000"/>
                    </a:srgbClr>
                  </a:gs>
                  <a:gs pos="50000">
                    <a:srgbClr val="083E6F">
                      <a:tint val="44500"/>
                      <a:satMod val="160000"/>
                    </a:srgbClr>
                  </a:gs>
                  <a:gs pos="100000">
                    <a:srgbClr val="083E6F">
                      <a:tint val="23500"/>
                      <a:satMod val="160000"/>
                    </a:srgbClr>
                  </a:gs>
                </a:gsLst>
                <a:lin ang="5400000" scaled="0"/>
              </a:gra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</a:defRPr>
                </a:pPr>
                <a:endParaRPr lang="pl-PL"/>
              </a:p>
            </c:txPr>
            <c:dLblPos val="t"/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Arkusz1!$D$2:$D$6</c:f>
              <c:numCache>
                <c:formatCode>General</c:formatCode>
                <c:ptCount val="5"/>
                <c:pt idx="0">
                  <c:v>57.9</c:v>
                </c:pt>
                <c:pt idx="1">
                  <c:v>55.9</c:v>
                </c:pt>
                <c:pt idx="2">
                  <c:v>52</c:v>
                </c:pt>
                <c:pt idx="3">
                  <c:v>53.6</c:v>
                </c:pt>
                <c:pt idx="4">
                  <c:v>64.900000000000006</c:v>
                </c:pt>
              </c:numCache>
            </c:numRef>
          </c:val>
        </c:ser>
        <c:marker val="1"/>
        <c:axId val="104606336"/>
        <c:axId val="104604800"/>
      </c:lineChart>
      <c:catAx>
        <c:axId val="1030040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103005568"/>
        <c:crosses val="autoZero"/>
        <c:auto val="1"/>
        <c:lblAlgn val="ctr"/>
        <c:lblOffset val="100"/>
      </c:catAx>
      <c:valAx>
        <c:axId val="10300556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103004032"/>
        <c:crosses val="autoZero"/>
        <c:crossBetween val="between"/>
      </c:valAx>
      <c:valAx>
        <c:axId val="104604800"/>
        <c:scaling>
          <c:orientation val="minMax"/>
        </c:scaling>
        <c:axPos val="r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104606336"/>
        <c:crosses val="max"/>
        <c:crossBetween val="between"/>
      </c:valAx>
      <c:catAx>
        <c:axId val="104606336"/>
        <c:scaling>
          <c:orientation val="minMax"/>
        </c:scaling>
        <c:delete val="1"/>
        <c:axPos val="b"/>
        <c:numFmt formatCode="General" sourceLinked="1"/>
        <c:tickLblPos val="none"/>
        <c:crossAx val="104604800"/>
        <c:crosses val="autoZero"/>
        <c:auto val="1"/>
        <c:lblAlgn val="ctr"/>
        <c:lblOffset val="100"/>
      </c:catAx>
      <c:spPr>
        <a:solidFill>
          <a:schemeClr val="bg2">
            <a:lumMod val="40000"/>
            <a:lumOff val="60000"/>
          </a:schemeClr>
        </a:solidFill>
      </c:spPr>
    </c:plotArea>
    <c:legend>
      <c:legendPos val="r"/>
      <c:layout>
        <c:manualLayout>
          <c:xMode val="edge"/>
          <c:yMode val="edge"/>
          <c:x val="0.82733123820049892"/>
          <c:y val="0.20848391262934179"/>
          <c:w val="0.17266876179951188"/>
          <c:h val="0.46075670277345881"/>
        </c:manualLayout>
      </c:layout>
      <c:txPr>
        <a:bodyPr/>
        <a:lstStyle/>
        <a:p>
          <a:pPr>
            <a:defRPr sz="1400" b="1"/>
          </a:pPr>
          <a:endParaRPr lang="pl-PL"/>
        </a:p>
      </c:txPr>
    </c:legend>
    <c:plotVisOnly val="1"/>
    <c:dispBlanksAs val="gap"/>
  </c:chart>
  <c:txPr>
    <a:bodyPr/>
    <a:lstStyle/>
    <a:p>
      <a:pPr>
        <a:defRPr sz="1800"/>
      </a:pPr>
      <a:endParaRPr lang="pl-PL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>
        <c:manualLayout>
          <c:layoutTarget val="inner"/>
          <c:xMode val="edge"/>
          <c:yMode val="edge"/>
          <c:x val="5.8230660581844673E-2"/>
          <c:y val="1.6680459471549461E-2"/>
          <c:w val="0.74513041053742191"/>
          <c:h val="0.89662124853474789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wykroczenia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 rot="0" vert="horz"/>
              <a:lstStyle/>
              <a:p>
                <a:pPr>
                  <a:defRPr sz="20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6872</c:v>
                </c:pt>
                <c:pt idx="1">
                  <c:v>8174</c:v>
                </c:pt>
                <c:pt idx="2">
                  <c:v>8673</c:v>
                </c:pt>
                <c:pt idx="3">
                  <c:v>8742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madanty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000000"/>
              </a:solidFill>
            </a:ln>
          </c:spPr>
          <c:dLbls>
            <c:dLbl>
              <c:idx val="0"/>
              <c:layout>
                <c:manualLayout>
                  <c:x val="1.4928376704773601E-2"/>
                  <c:y val="1.2420370267863745E-2"/>
                </c:manualLayout>
              </c:layout>
              <c:showVal val="1"/>
            </c:dLbl>
            <c:dLbl>
              <c:idx val="1"/>
              <c:layout>
                <c:manualLayout>
                  <c:x val="1.5432098765432306E-2"/>
                  <c:y val="2.8933095519995534E-3"/>
                </c:manualLayout>
              </c:layout>
              <c:showVal val="1"/>
            </c:dLbl>
            <c:dLbl>
              <c:idx val="2"/>
              <c:layout>
                <c:manualLayout>
                  <c:x val="1.5432098765432306E-2"/>
                  <c:y val="8.6799286559984794E-3"/>
                </c:manualLayout>
              </c:layout>
              <c:showVal val="1"/>
            </c:dLbl>
            <c:dLbl>
              <c:idx val="3"/>
              <c:layout>
                <c:manualLayout>
                  <c:x val="1.0802469135802701E-2"/>
                  <c:y val="2.8933095519995786E-3"/>
                </c:manualLayout>
              </c:layout>
              <c:showVal val="1"/>
            </c:dLbl>
            <c:dLbl>
              <c:idx val="4"/>
              <c:layout>
                <c:manualLayout>
                  <c:x val="1.5432098765432356E-3"/>
                  <c:y val="2.8933095519995534E-3"/>
                </c:manualLayout>
              </c:layout>
              <c:showVal val="1"/>
            </c:dLbl>
            <c:txPr>
              <a:bodyPr rot="0" vert="horz"/>
              <a:lstStyle/>
              <a:p>
                <a:pPr>
                  <a:defRPr sz="18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Arkusz1!$C$2:$C$5</c:f>
              <c:numCache>
                <c:formatCode>General</c:formatCode>
                <c:ptCount val="4"/>
                <c:pt idx="0">
                  <c:v>5867</c:v>
                </c:pt>
                <c:pt idx="1">
                  <c:v>7382</c:v>
                </c:pt>
                <c:pt idx="2">
                  <c:v>7756</c:v>
                </c:pt>
                <c:pt idx="3">
                  <c:v>7777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pouczenia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Arkusz1!$D$2:$D$5</c:f>
              <c:numCache>
                <c:formatCode>General</c:formatCode>
                <c:ptCount val="4"/>
                <c:pt idx="0">
                  <c:v>737</c:v>
                </c:pt>
                <c:pt idx="1">
                  <c:v>420</c:v>
                </c:pt>
                <c:pt idx="2">
                  <c:v>303</c:v>
                </c:pt>
                <c:pt idx="3">
                  <c:v>351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wnioski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Arkusz1!$E$2:$E$5</c:f>
              <c:numCache>
                <c:formatCode>General</c:formatCode>
                <c:ptCount val="4"/>
                <c:pt idx="0">
                  <c:v>268</c:v>
                </c:pt>
                <c:pt idx="1">
                  <c:v>372</c:v>
                </c:pt>
                <c:pt idx="2">
                  <c:v>613</c:v>
                </c:pt>
                <c:pt idx="3">
                  <c:v>614</c:v>
                </c:pt>
              </c:numCache>
            </c:numRef>
          </c:val>
        </c:ser>
        <c:axId val="150994944"/>
        <c:axId val="150996480"/>
      </c:barChart>
      <c:catAx>
        <c:axId val="1509949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150996480"/>
        <c:crosses val="autoZero"/>
        <c:auto val="1"/>
        <c:lblAlgn val="ctr"/>
        <c:lblOffset val="100"/>
      </c:catAx>
      <c:valAx>
        <c:axId val="15099648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 b="1"/>
            </a:pPr>
            <a:endParaRPr lang="pl-PL"/>
          </a:p>
        </c:txPr>
        <c:crossAx val="150994944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legend>
      <c:legendPos val="r"/>
      <c:layout>
        <c:manualLayout>
          <c:xMode val="edge"/>
          <c:yMode val="edge"/>
          <c:x val="0.81783278055239228"/>
          <c:y val="0.32454290592460483"/>
          <c:w val="0.17321019342474578"/>
          <c:h val="0.33849381788295618"/>
        </c:manualLayout>
      </c:layout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2013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 rot="5400000" vert="horz"/>
              <a:lstStyle/>
              <a:p>
                <a:pPr>
                  <a:defRPr sz="14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Arkusz1!$A$2:$A$8</c:f>
              <c:strCache>
                <c:ptCount val="7"/>
                <c:pt idx="0">
                  <c:v>Rozboje</c:v>
                </c:pt>
                <c:pt idx="1">
                  <c:v>Bójki i pobicia</c:v>
                </c:pt>
                <c:pt idx="2">
                  <c:v>Kradzieże samochodów</c:v>
                </c:pt>
                <c:pt idx="3">
                  <c:v>Kradzieże z włamaniem</c:v>
                </c:pt>
                <c:pt idx="4">
                  <c:v>Kradzieże</c:v>
                </c:pt>
                <c:pt idx="5">
                  <c:v>Uszkodzenia ciała</c:v>
                </c:pt>
                <c:pt idx="6">
                  <c:v>Zniszczenia mienia</c:v>
                </c:pt>
              </c:strCache>
            </c:strRef>
          </c:cat>
          <c:val>
            <c:numRef>
              <c:f>Arkusz1!$B$2:$B$8</c:f>
              <c:numCache>
                <c:formatCode>General</c:formatCode>
                <c:ptCount val="7"/>
                <c:pt idx="0">
                  <c:v>30</c:v>
                </c:pt>
                <c:pt idx="1">
                  <c:v>20</c:v>
                </c:pt>
                <c:pt idx="2">
                  <c:v>38</c:v>
                </c:pt>
                <c:pt idx="3">
                  <c:v>254</c:v>
                </c:pt>
                <c:pt idx="4">
                  <c:v>366</c:v>
                </c:pt>
                <c:pt idx="5">
                  <c:v>46</c:v>
                </c:pt>
                <c:pt idx="6">
                  <c:v>116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solidFill>
                <a:srgbClr val="000000"/>
              </a:solidFill>
            </a:ln>
          </c:spPr>
          <c:dLbls>
            <c:txPr>
              <a:bodyPr rot="5400000" vert="horz"/>
              <a:lstStyle/>
              <a:p>
                <a:pPr>
                  <a:defRPr sz="14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Arkusz1!$A$2:$A$8</c:f>
              <c:strCache>
                <c:ptCount val="7"/>
                <c:pt idx="0">
                  <c:v>Rozboje</c:v>
                </c:pt>
                <c:pt idx="1">
                  <c:v>Bójki i pobicia</c:v>
                </c:pt>
                <c:pt idx="2">
                  <c:v>Kradzieże samochodów</c:v>
                </c:pt>
                <c:pt idx="3">
                  <c:v>Kradzieże z włamaniem</c:v>
                </c:pt>
                <c:pt idx="4">
                  <c:v>Kradzieże</c:v>
                </c:pt>
                <c:pt idx="5">
                  <c:v>Uszkodzenia ciała</c:v>
                </c:pt>
                <c:pt idx="6">
                  <c:v>Zniszczenia mienia</c:v>
                </c:pt>
              </c:strCache>
            </c:strRef>
          </c:cat>
          <c:val>
            <c:numRef>
              <c:f>Arkusz1!$C$2:$C$8</c:f>
              <c:numCache>
                <c:formatCode>General</c:formatCode>
                <c:ptCount val="7"/>
                <c:pt idx="0">
                  <c:v>26</c:v>
                </c:pt>
                <c:pt idx="1">
                  <c:v>10</c:v>
                </c:pt>
                <c:pt idx="2">
                  <c:v>31</c:v>
                </c:pt>
                <c:pt idx="3">
                  <c:v>201</c:v>
                </c:pt>
                <c:pt idx="4">
                  <c:v>339</c:v>
                </c:pt>
                <c:pt idx="5">
                  <c:v>48</c:v>
                </c:pt>
                <c:pt idx="6">
                  <c:v>97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2015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 rot="5400000" vert="horz"/>
              <a:lstStyle/>
              <a:p>
                <a:pPr>
                  <a:defRPr sz="14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Arkusz1!$A$2:$A$8</c:f>
              <c:strCache>
                <c:ptCount val="7"/>
                <c:pt idx="0">
                  <c:v>Rozboje</c:v>
                </c:pt>
                <c:pt idx="1">
                  <c:v>Bójki i pobicia</c:v>
                </c:pt>
                <c:pt idx="2">
                  <c:v>Kradzieże samochodów</c:v>
                </c:pt>
                <c:pt idx="3">
                  <c:v>Kradzieże z włamaniem</c:v>
                </c:pt>
                <c:pt idx="4">
                  <c:v>Kradzieże</c:v>
                </c:pt>
                <c:pt idx="5">
                  <c:v>Uszkodzenia ciała</c:v>
                </c:pt>
                <c:pt idx="6">
                  <c:v>Zniszczenia mienia</c:v>
                </c:pt>
              </c:strCache>
            </c:strRef>
          </c:cat>
          <c:val>
            <c:numRef>
              <c:f>Arkusz1!$D$2:$D$8</c:f>
              <c:numCache>
                <c:formatCode>General</c:formatCode>
                <c:ptCount val="7"/>
                <c:pt idx="0">
                  <c:v>19</c:v>
                </c:pt>
                <c:pt idx="1">
                  <c:v>12</c:v>
                </c:pt>
                <c:pt idx="2">
                  <c:v>31</c:v>
                </c:pt>
                <c:pt idx="3">
                  <c:v>217</c:v>
                </c:pt>
                <c:pt idx="4">
                  <c:v>275</c:v>
                </c:pt>
                <c:pt idx="5">
                  <c:v>41</c:v>
                </c:pt>
                <c:pt idx="6">
                  <c:v>133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2016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 rot="5400000" vert="horz"/>
              <a:lstStyle/>
              <a:p>
                <a:pPr>
                  <a:defRPr sz="14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Arkusz1!$A$2:$A$8</c:f>
              <c:strCache>
                <c:ptCount val="7"/>
                <c:pt idx="0">
                  <c:v>Rozboje</c:v>
                </c:pt>
                <c:pt idx="1">
                  <c:v>Bójki i pobicia</c:v>
                </c:pt>
                <c:pt idx="2">
                  <c:v>Kradzieże samochodów</c:v>
                </c:pt>
                <c:pt idx="3">
                  <c:v>Kradzieże z włamaniem</c:v>
                </c:pt>
                <c:pt idx="4">
                  <c:v>Kradzieże</c:v>
                </c:pt>
                <c:pt idx="5">
                  <c:v>Uszkodzenia ciała</c:v>
                </c:pt>
                <c:pt idx="6">
                  <c:v>Zniszczenia mienia</c:v>
                </c:pt>
              </c:strCache>
            </c:strRef>
          </c:cat>
          <c:val>
            <c:numRef>
              <c:f>Arkusz1!$E$2:$E$8</c:f>
              <c:numCache>
                <c:formatCode>General</c:formatCode>
                <c:ptCount val="7"/>
                <c:pt idx="0">
                  <c:v>15</c:v>
                </c:pt>
                <c:pt idx="1">
                  <c:v>12</c:v>
                </c:pt>
                <c:pt idx="2">
                  <c:v>43</c:v>
                </c:pt>
                <c:pt idx="3">
                  <c:v>161</c:v>
                </c:pt>
                <c:pt idx="4">
                  <c:v>212</c:v>
                </c:pt>
                <c:pt idx="5">
                  <c:v>53</c:v>
                </c:pt>
                <c:pt idx="6">
                  <c:v>118</c:v>
                </c:pt>
              </c:numCache>
            </c:numRef>
          </c:val>
        </c:ser>
        <c:axId val="104716544"/>
        <c:axId val="104857600"/>
      </c:barChart>
      <c:catAx>
        <c:axId val="10471654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pl-PL"/>
          </a:p>
        </c:txPr>
        <c:crossAx val="104857600"/>
        <c:crosses val="autoZero"/>
        <c:auto val="1"/>
        <c:lblAlgn val="ctr"/>
        <c:lblOffset val="100"/>
      </c:catAx>
      <c:valAx>
        <c:axId val="10485760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50" b="1"/>
            </a:pPr>
            <a:endParaRPr lang="pl-PL"/>
          </a:p>
        </c:txPr>
        <c:crossAx val="104716544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legend>
      <c:legendPos val="r"/>
      <c:layout/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800"/>
      </a:pPr>
      <a:endParaRPr lang="pl-PL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>
        <c:manualLayout>
          <c:layoutTarget val="inner"/>
          <c:xMode val="edge"/>
          <c:yMode val="edge"/>
          <c:x val="6.0195513755225104E-2"/>
          <c:y val="4.2195285981097494E-2"/>
          <c:w val="0.70012549110704869"/>
          <c:h val="0.84090166452093573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wszczęte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12700">
              <a:solidFill>
                <a:srgbClr val="000000"/>
              </a:solidFill>
            </a:ln>
          </c:spPr>
          <c:dLbls>
            <c:dLbl>
              <c:idx val="0"/>
              <c:layout>
                <c:manualLayout>
                  <c:x val="-6.5153458614791229E-3"/>
                  <c:y val="-2.5936660632478762E-3"/>
                </c:manualLayout>
              </c:layout>
              <c:showVal val="1"/>
            </c:dLbl>
            <c:dLbl>
              <c:idx val="1"/>
              <c:layout>
                <c:manualLayout>
                  <c:x val="-4.3727923710955904E-3"/>
                  <c:y val="-1.0374664252991498E-2"/>
                </c:manualLayout>
              </c:layout>
              <c:showVal val="1"/>
            </c:dLbl>
            <c:dLbl>
              <c:idx val="2"/>
              <c:layout>
                <c:manualLayout>
                  <c:x val="-4.3727923710955904E-3"/>
                  <c:y val="-5.187332126495749E-3"/>
                </c:manualLayout>
              </c:layout>
              <c:showVal val="1"/>
            </c:dLbl>
            <c:dLbl>
              <c:idx val="3"/>
              <c:layout>
                <c:manualLayout>
                  <c:x val="-2.9151949140637265E-3"/>
                  <c:y val="-1.8155662442735122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987</c:v>
                </c:pt>
                <c:pt idx="1">
                  <c:v>831</c:v>
                </c:pt>
                <c:pt idx="2">
                  <c:v>717</c:v>
                </c:pt>
                <c:pt idx="3">
                  <c:v>696</c:v>
                </c:pt>
                <c:pt idx="4">
                  <c:v>571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stwierdzone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12700">
              <a:solidFill>
                <a:srgbClr val="000000"/>
              </a:solidFill>
            </a:ln>
          </c:spPr>
          <c:dLbls>
            <c:dLbl>
              <c:idx val="1"/>
              <c:layout>
                <c:manualLayout>
                  <c:x val="2.6561557439439714E-3"/>
                  <c:y val="2.5936660632478762E-3"/>
                </c:manualLayout>
              </c:layout>
              <c:showVal val="1"/>
            </c:dLbl>
            <c:dLbl>
              <c:idx val="3"/>
              <c:layout>
                <c:manualLayout>
                  <c:x val="-1.4575974570318632E-3"/>
                  <c:y val="-1.2968330316239382E-2"/>
                </c:manualLayout>
              </c:layout>
              <c:showVal val="1"/>
            </c:dLbl>
            <c:dLbl>
              <c:idx val="4"/>
              <c:layout>
                <c:manualLayout>
                  <c:x val="-1.4575974570318632E-3"/>
                  <c:y val="5.187332126495749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Arkusz1!$C$2:$C$6</c:f>
              <c:numCache>
                <c:formatCode>General</c:formatCode>
                <c:ptCount val="5"/>
                <c:pt idx="0">
                  <c:v>1249</c:v>
                </c:pt>
                <c:pt idx="1">
                  <c:v>1072</c:v>
                </c:pt>
                <c:pt idx="2">
                  <c:v>803</c:v>
                </c:pt>
                <c:pt idx="3">
                  <c:v>796</c:v>
                </c:pt>
                <c:pt idx="4">
                  <c:v>977</c:v>
                </c:pt>
              </c:numCache>
            </c:numRef>
          </c:val>
        </c:ser>
        <c:axId val="104919040"/>
        <c:axId val="104920576"/>
      </c:barChart>
      <c:lineChart>
        <c:grouping val="standard"/>
        <c:ser>
          <c:idx val="2"/>
          <c:order val="2"/>
          <c:tx>
            <c:strRef>
              <c:f>Arkusz1!$D$1</c:f>
              <c:strCache>
                <c:ptCount val="1"/>
                <c:pt idx="0">
                  <c:v>% wykrycia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1552545584925792E-2"/>
                  <c:y val="4.9312127083918862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3.4264558299766504E-2"/>
                  <c:y val="3.8937462830927284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8.0278040731929703E-3"/>
                  <c:y val="3.8937258605253038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1.5315791358352294E-2"/>
                  <c:y val="3.8937462830927284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1.3858193901320419E-2"/>
                  <c:y val="4.153112889417513E-2"/>
                </c:manualLayout>
              </c:layout>
              <c:dLblPos val="r"/>
              <c:showVal val="1"/>
            </c:dLbl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</a:defRPr>
                </a:pPr>
                <a:endParaRPr lang="pl-PL"/>
              </a:p>
            </c:txPr>
            <c:dLblPos val="t"/>
            <c:showVal val="1"/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Arkusz1!$D$2:$D$6</c:f>
              <c:numCache>
                <c:formatCode>General</c:formatCode>
                <c:ptCount val="5"/>
                <c:pt idx="0">
                  <c:v>43.2</c:v>
                </c:pt>
                <c:pt idx="1">
                  <c:v>41.1</c:v>
                </c:pt>
                <c:pt idx="2">
                  <c:v>36.200000000000003</c:v>
                </c:pt>
                <c:pt idx="3">
                  <c:v>37.5</c:v>
                </c:pt>
                <c:pt idx="4">
                  <c:v>59.6</c:v>
                </c:pt>
              </c:numCache>
            </c:numRef>
          </c:val>
        </c:ser>
        <c:marker val="1"/>
        <c:axId val="102773504"/>
        <c:axId val="104922112"/>
      </c:lineChart>
      <c:catAx>
        <c:axId val="1049190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000" b="1"/>
            </a:pPr>
            <a:endParaRPr lang="pl-PL"/>
          </a:p>
        </c:txPr>
        <c:crossAx val="104920576"/>
        <c:crosses val="autoZero"/>
        <c:auto val="1"/>
        <c:lblAlgn val="ctr"/>
        <c:lblOffset val="100"/>
      </c:catAx>
      <c:valAx>
        <c:axId val="10492057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 b="1"/>
            </a:pPr>
            <a:endParaRPr lang="pl-PL"/>
          </a:p>
        </c:txPr>
        <c:crossAx val="104919040"/>
        <c:crosses val="autoZero"/>
        <c:crossBetween val="between"/>
      </c:valAx>
      <c:valAx>
        <c:axId val="104922112"/>
        <c:scaling>
          <c:orientation val="minMax"/>
        </c:scaling>
        <c:axPos val="r"/>
        <c:numFmt formatCode="General" sourceLinked="1"/>
        <c:tickLblPos val="nextTo"/>
        <c:txPr>
          <a:bodyPr/>
          <a:lstStyle/>
          <a:p>
            <a:pPr>
              <a:defRPr sz="1100" b="1"/>
            </a:pPr>
            <a:endParaRPr lang="pl-PL"/>
          </a:p>
        </c:txPr>
        <c:crossAx val="102773504"/>
        <c:crosses val="max"/>
        <c:crossBetween val="between"/>
      </c:valAx>
      <c:catAx>
        <c:axId val="102773504"/>
        <c:scaling>
          <c:orientation val="minMax"/>
        </c:scaling>
        <c:delete val="1"/>
        <c:axPos val="b"/>
        <c:numFmt formatCode="General" sourceLinked="1"/>
        <c:tickLblPos val="none"/>
        <c:crossAx val="104922112"/>
        <c:crosses val="autoZero"/>
        <c:auto val="1"/>
        <c:lblAlgn val="ctr"/>
        <c:lblOffset val="100"/>
      </c:catAx>
      <c:spPr>
        <a:solidFill>
          <a:schemeClr val="bg2">
            <a:lumMod val="40000"/>
            <a:lumOff val="60000"/>
          </a:schemeClr>
        </a:solidFill>
      </c:spPr>
    </c:plotArea>
    <c:legend>
      <c:legendPos val="r"/>
      <c:layout>
        <c:manualLayout>
          <c:xMode val="edge"/>
          <c:yMode val="edge"/>
          <c:x val="0.81695881357536104"/>
          <c:y val="0.29519963468110905"/>
          <c:w val="0.16188077357795869"/>
          <c:h val="0.37158310024376812"/>
        </c:manualLayout>
      </c:layout>
      <c:txPr>
        <a:bodyPr/>
        <a:lstStyle/>
        <a:p>
          <a:pPr>
            <a:defRPr sz="1600" b="1"/>
          </a:pPr>
          <a:endParaRPr lang="pl-PL"/>
        </a:p>
      </c:txPr>
    </c:legend>
    <c:plotVisOnly val="1"/>
    <c:dispBlanksAs val="gap"/>
  </c:chart>
  <c:txPr>
    <a:bodyPr/>
    <a:lstStyle/>
    <a:p>
      <a:pPr>
        <a:defRPr sz="1800"/>
      </a:pPr>
      <a:endParaRPr lang="pl-PL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>
        <c:manualLayout>
          <c:layoutTarget val="inner"/>
          <c:xMode val="edge"/>
          <c:yMode val="edge"/>
          <c:x val="5.4693876988874512E-2"/>
          <c:y val="1.7129199449219461E-2"/>
          <c:w val="0.83849705404633645"/>
          <c:h val="0.88960443789073962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2013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dLbl>
              <c:idx val="0"/>
              <c:layout>
                <c:manualLayout>
                  <c:x val="0"/>
                  <c:y val="1.8705834031909101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539</c:v>
                </c:pt>
                <c:pt idx="1">
                  <c:v>160</c:v>
                </c:pt>
                <c:pt idx="2">
                  <c:v>132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12700"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477</c:v>
                </c:pt>
                <c:pt idx="1">
                  <c:v>122</c:v>
                </c:pt>
                <c:pt idx="2">
                  <c:v>118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2015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spPr>
              <a:effectLst>
                <a:outerShdw blurRad="50800" dist="50800" dir="5400000" algn="ctr" rotWithShape="0">
                  <a:srgbClr val="000000"/>
                </a:outerShdw>
              </a:effectLst>
            </c:spPr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Arkusz1!$D$2:$D$4</c:f>
              <c:numCache>
                <c:formatCode>General</c:formatCode>
                <c:ptCount val="3"/>
                <c:pt idx="0">
                  <c:v>448</c:v>
                </c:pt>
                <c:pt idx="1">
                  <c:v>136</c:v>
                </c:pt>
                <c:pt idx="2">
                  <c:v>108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2016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Pt>
            <c:idx val="0"/>
            <c:spPr>
              <a:ln w="12700">
                <a:solidFill>
                  <a:srgbClr val="000000"/>
                </a:solidFill>
              </a:ln>
            </c:spPr>
          </c:dPt>
          <c:dLbls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Arkusz1!$E$2:$E$4</c:f>
              <c:numCache>
                <c:formatCode>General</c:formatCode>
                <c:ptCount val="3"/>
                <c:pt idx="0">
                  <c:v>346</c:v>
                </c:pt>
                <c:pt idx="1">
                  <c:v>104</c:v>
                </c:pt>
                <c:pt idx="2">
                  <c:v>121</c:v>
                </c:pt>
              </c:numCache>
            </c:numRef>
          </c:val>
        </c:ser>
        <c:ser>
          <c:idx val="4"/>
          <c:order val="4"/>
          <c:tx>
            <c:strRef>
              <c:f>Arkusz1!$F$1</c:f>
              <c:strCache>
                <c:ptCount val="1"/>
              </c:strCache>
            </c:strRef>
          </c:tx>
          <c:dLbls>
            <c:txPr>
              <a:bodyPr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Arkusz1!$F$2:$F$4</c:f>
              <c:numCache>
                <c:formatCode>General</c:formatCode>
                <c:ptCount val="3"/>
              </c:numCache>
            </c:numRef>
          </c:val>
        </c:ser>
        <c:axId val="104957824"/>
        <c:axId val="104959360"/>
      </c:barChart>
      <c:catAx>
        <c:axId val="104957824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104959360"/>
        <c:crosses val="autoZero"/>
        <c:auto val="1"/>
        <c:lblAlgn val="ctr"/>
        <c:lblOffset val="100"/>
      </c:catAx>
      <c:valAx>
        <c:axId val="10495936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50" b="1"/>
            </a:pPr>
            <a:endParaRPr lang="pl-PL"/>
          </a:p>
        </c:txPr>
        <c:crossAx val="104957824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  <a:ln w="12700"/>
      </c:spPr>
    </c:plotArea>
    <c:legend>
      <c:legendPos val="r"/>
      <c:legendEntry>
        <c:idx val="4"/>
        <c:delete val="1"/>
      </c:legendEntry>
      <c:layout/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2013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dLbl>
              <c:idx val="0"/>
              <c:layout>
                <c:manualLayout>
                  <c:x val="2.9151949140637265E-3"/>
                  <c:y val="4.9681500506497016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242</c:v>
                </c:pt>
                <c:pt idx="1">
                  <c:v>72</c:v>
                </c:pt>
                <c:pt idx="2">
                  <c:v>56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235</c:v>
                </c:pt>
                <c:pt idx="1">
                  <c:v>52</c:v>
                </c:pt>
                <c:pt idx="2">
                  <c:v>52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2015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Arkusz1!$D$2:$D$4</c:f>
              <c:numCache>
                <c:formatCode>General</c:formatCode>
                <c:ptCount val="3"/>
                <c:pt idx="0">
                  <c:v>192</c:v>
                </c:pt>
                <c:pt idx="1">
                  <c:v>48</c:v>
                </c:pt>
                <c:pt idx="2">
                  <c:v>35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2016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Arkusz1!$E$2:$E$4</c:f>
              <c:numCache>
                <c:formatCode>General</c:formatCode>
                <c:ptCount val="3"/>
                <c:pt idx="0">
                  <c:v>133</c:v>
                </c:pt>
                <c:pt idx="1">
                  <c:v>36</c:v>
                </c:pt>
                <c:pt idx="2">
                  <c:v>43</c:v>
                </c:pt>
              </c:numCache>
            </c:numRef>
          </c:val>
        </c:ser>
        <c:axId val="126989824"/>
        <c:axId val="126991360"/>
      </c:barChart>
      <c:catAx>
        <c:axId val="126989824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pl-PL"/>
          </a:p>
        </c:txPr>
        <c:crossAx val="126991360"/>
        <c:crosses val="autoZero"/>
        <c:auto val="1"/>
        <c:lblAlgn val="ctr"/>
        <c:lblOffset val="100"/>
      </c:catAx>
      <c:valAx>
        <c:axId val="12699136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50" b="1"/>
            </a:pPr>
            <a:endParaRPr lang="pl-PL"/>
          </a:p>
        </c:txPr>
        <c:crossAx val="126989824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legend>
      <c:legendPos val="r"/>
      <c:layout/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2013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163</c:v>
                </c:pt>
                <c:pt idx="1">
                  <c:v>41</c:v>
                </c:pt>
                <c:pt idx="2">
                  <c:v>50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131</c:v>
                </c:pt>
                <c:pt idx="1">
                  <c:v>36</c:v>
                </c:pt>
                <c:pt idx="2">
                  <c:v>34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2015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Arkusz1!$D$2:$D$4</c:f>
              <c:numCache>
                <c:formatCode>General</c:formatCode>
                <c:ptCount val="3"/>
                <c:pt idx="0">
                  <c:v>135</c:v>
                </c:pt>
                <c:pt idx="1">
                  <c:v>48</c:v>
                </c:pt>
                <c:pt idx="2">
                  <c:v>34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2016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Arkusz1!$E$2:$E$4</c:f>
              <c:numCache>
                <c:formatCode>General</c:formatCode>
                <c:ptCount val="3"/>
                <c:pt idx="0">
                  <c:v>96</c:v>
                </c:pt>
                <c:pt idx="1">
                  <c:v>31</c:v>
                </c:pt>
                <c:pt idx="2">
                  <c:v>34</c:v>
                </c:pt>
              </c:numCache>
            </c:numRef>
          </c:val>
        </c:ser>
        <c:axId val="127429632"/>
        <c:axId val="127447808"/>
      </c:barChart>
      <c:catAx>
        <c:axId val="127429632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127447808"/>
        <c:crosses val="autoZero"/>
        <c:auto val="1"/>
        <c:lblAlgn val="ctr"/>
        <c:lblOffset val="100"/>
      </c:catAx>
      <c:valAx>
        <c:axId val="12744780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 b="1"/>
            </a:pPr>
            <a:endParaRPr lang="pl-PL"/>
          </a:p>
        </c:txPr>
        <c:crossAx val="127429632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legend>
      <c:legendPos val="r"/>
      <c:layout/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2013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31</c:v>
                </c:pt>
                <c:pt idx="1">
                  <c:v>7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rgbClr val="000000"/>
              </a:solidFill>
            </a:ln>
          </c:spPr>
          <c:dLbls>
            <c:dLbl>
              <c:idx val="0"/>
              <c:layout>
                <c:manualLayout>
                  <c:x val="1.4575974570318632E-3"/>
                  <c:y val="1.8778052539849946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23</c:v>
                </c:pt>
                <c:pt idx="1">
                  <c:v>3</c:v>
                </c:pt>
                <c:pt idx="2">
                  <c:v>5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2015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Arkusz1!$D$2:$D$4</c:f>
              <c:numCache>
                <c:formatCode>General</c:formatCode>
                <c:ptCount val="3"/>
                <c:pt idx="0">
                  <c:v>25</c:v>
                </c:pt>
                <c:pt idx="1">
                  <c:v>2</c:v>
                </c:pt>
                <c:pt idx="2">
                  <c:v>4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2016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Val val="1"/>
          </c:dLbls>
          <c:cat>
            <c:strRef>
              <c:f>Arkusz1!$A$2:$A$4</c:f>
              <c:strCache>
                <c:ptCount val="3"/>
                <c:pt idx="0">
                  <c:v>Mikołów</c:v>
                </c:pt>
                <c:pt idx="1">
                  <c:v>Łaziska Górne</c:v>
                </c:pt>
                <c:pt idx="2">
                  <c:v>Orzesze</c:v>
                </c:pt>
              </c:strCache>
            </c:strRef>
          </c:cat>
          <c:val>
            <c:numRef>
              <c:f>Arkusz1!$E$2:$E$4</c:f>
              <c:numCache>
                <c:formatCode>General</c:formatCode>
                <c:ptCount val="3"/>
                <c:pt idx="0">
                  <c:v>30</c:v>
                </c:pt>
                <c:pt idx="1">
                  <c:v>2</c:v>
                </c:pt>
                <c:pt idx="2">
                  <c:v>11</c:v>
                </c:pt>
              </c:numCache>
            </c:numRef>
          </c:val>
        </c:ser>
        <c:axId val="132997888"/>
        <c:axId val="132999424"/>
      </c:barChart>
      <c:catAx>
        <c:axId val="132997888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132999424"/>
        <c:crosses val="autoZero"/>
        <c:auto val="1"/>
        <c:lblAlgn val="ctr"/>
        <c:lblOffset val="100"/>
      </c:catAx>
      <c:valAx>
        <c:axId val="13299942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132997888"/>
        <c:crosses val="autoZero"/>
        <c:crossBetween val="between"/>
      </c:valAx>
      <c:spPr>
        <a:solidFill>
          <a:schemeClr val="bg2">
            <a:lumMod val="40000"/>
            <a:lumOff val="60000"/>
          </a:schemeClr>
        </a:solidFill>
      </c:spPr>
    </c:plotArea>
    <c:legend>
      <c:legendPos val="r"/>
      <c:layout/>
      <c:txPr>
        <a:bodyPr/>
        <a:lstStyle/>
        <a:p>
          <a:pPr>
            <a:defRPr b="1"/>
          </a:pPr>
          <a:endParaRPr lang="pl-PL"/>
        </a:p>
      </c:txPr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0.62185</cdr:x>
      <cdr:y>0.33333</cdr:y>
    </cdr:from>
    <cdr:to>
      <cdr:x>0.72856</cdr:x>
      <cdr:y>0.51737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5328592" y="165618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0.13559</cdr:x>
      <cdr:y>0.57143</cdr:y>
    </cdr:from>
    <cdr:to>
      <cdr:x>0.19492</cdr:x>
      <cdr:y>0.75284</cdr:y>
    </cdr:to>
    <cdr:sp macro="" textlink="">
      <cdr:nvSpPr>
        <cdr:cNvPr id="4" name="pole tekstowe 3"/>
        <cdr:cNvSpPr txBox="1"/>
      </cdr:nvSpPr>
      <cdr:spPr>
        <a:xfrm xmlns:a="http://schemas.openxmlformats.org/drawingml/2006/main">
          <a:off x="1152128" y="2880320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800" b="1" dirty="0" smtClean="0"/>
            <a:t>42</a:t>
          </a:r>
          <a:endParaRPr lang="pl-PL" sz="1800" b="1" dirty="0"/>
        </a:p>
      </cdr:txBody>
    </cdr:sp>
  </cdr:relSizeAnchor>
  <cdr:relSizeAnchor xmlns:cdr="http://schemas.openxmlformats.org/drawingml/2006/chartDrawing">
    <cdr:from>
      <cdr:x>0.17797</cdr:x>
      <cdr:y>0.68571</cdr:y>
    </cdr:from>
    <cdr:to>
      <cdr:x>0.26271</cdr:x>
      <cdr:y>0.78571</cdr:y>
    </cdr:to>
    <cdr:sp macro="" textlink="">
      <cdr:nvSpPr>
        <cdr:cNvPr id="5" name="pole tekstowe 4"/>
        <cdr:cNvSpPr txBox="1"/>
      </cdr:nvSpPr>
      <cdr:spPr>
        <a:xfrm xmlns:a="http://schemas.openxmlformats.org/drawingml/2006/main">
          <a:off x="1512168" y="3456384"/>
          <a:ext cx="720080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800" b="1" dirty="0" smtClean="0"/>
            <a:t>16</a:t>
          </a:r>
          <a:endParaRPr lang="pl-PL" sz="1800" b="1" dirty="0"/>
        </a:p>
      </cdr:txBody>
    </cdr:sp>
  </cdr:relSizeAnchor>
  <cdr:relSizeAnchor xmlns:cdr="http://schemas.openxmlformats.org/drawingml/2006/chartDrawing">
    <cdr:from>
      <cdr:x>0.35593</cdr:x>
      <cdr:y>0.75714</cdr:y>
    </cdr:from>
    <cdr:to>
      <cdr:x>0.4805</cdr:x>
      <cdr:y>0.95284</cdr:y>
    </cdr:to>
    <cdr:sp macro="" textlink="">
      <cdr:nvSpPr>
        <cdr:cNvPr id="6" name="pole tekstowe 5"/>
        <cdr:cNvSpPr txBox="1"/>
      </cdr:nvSpPr>
      <cdr:spPr>
        <a:xfrm xmlns:a="http://schemas.openxmlformats.org/drawingml/2006/main">
          <a:off x="3024336" y="3816424"/>
          <a:ext cx="1058416" cy="9864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800" b="1" dirty="0" smtClean="0"/>
            <a:t>1</a:t>
          </a:r>
          <a:endParaRPr lang="pl-PL" sz="1800" b="1" dirty="0"/>
        </a:p>
      </cdr:txBody>
    </cdr:sp>
  </cdr:relSizeAnchor>
  <cdr:relSizeAnchor xmlns:cdr="http://schemas.openxmlformats.org/drawingml/2006/chartDrawing">
    <cdr:from>
      <cdr:x>0.38136</cdr:x>
      <cdr:y>0.71429</cdr:y>
    </cdr:from>
    <cdr:to>
      <cdr:x>0.52287</cdr:x>
      <cdr:y>0.93855</cdr:y>
    </cdr:to>
    <cdr:sp macro="" textlink="">
      <cdr:nvSpPr>
        <cdr:cNvPr id="7" name="pole tekstowe 6"/>
        <cdr:cNvSpPr txBox="1"/>
      </cdr:nvSpPr>
      <cdr:spPr>
        <a:xfrm xmlns:a="http://schemas.openxmlformats.org/drawingml/2006/main">
          <a:off x="3240360" y="3600400"/>
          <a:ext cx="1202432" cy="11304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800" b="1" dirty="0" smtClean="0"/>
            <a:t> 10</a:t>
          </a:r>
          <a:endParaRPr lang="pl-PL" sz="1800" b="1" dirty="0"/>
        </a:p>
      </cdr:txBody>
    </cdr:sp>
  </cdr:relSizeAnchor>
  <cdr:relSizeAnchor xmlns:cdr="http://schemas.openxmlformats.org/drawingml/2006/chartDrawing">
    <cdr:from>
      <cdr:x>0.55932</cdr:x>
      <cdr:y>0.72857</cdr:y>
    </cdr:from>
    <cdr:to>
      <cdr:x>0.66694</cdr:x>
      <cdr:y>0.89569</cdr:y>
    </cdr:to>
    <cdr:sp macro="" textlink="">
      <cdr:nvSpPr>
        <cdr:cNvPr id="8" name="pole tekstowe 7"/>
        <cdr:cNvSpPr txBox="1"/>
      </cdr:nvSpPr>
      <cdr:spPr>
        <a:xfrm xmlns:a="http://schemas.openxmlformats.org/drawingml/2006/main">
          <a:off x="4752528" y="3672408"/>
          <a:ext cx="914400" cy="8423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800" b="1" dirty="0" smtClean="0"/>
            <a:t>4</a:t>
          </a:r>
          <a:endParaRPr lang="pl-PL" sz="1800" b="1" dirty="0"/>
        </a:p>
      </cdr:txBody>
    </cdr:sp>
  </cdr:relSizeAnchor>
  <cdr:relSizeAnchor xmlns:cdr="http://schemas.openxmlformats.org/drawingml/2006/chartDrawing">
    <cdr:from>
      <cdr:x>0.60169</cdr:x>
      <cdr:y>0.7</cdr:y>
    </cdr:from>
    <cdr:to>
      <cdr:x>0.70931</cdr:x>
      <cdr:y>0.86712</cdr:y>
    </cdr:to>
    <cdr:sp macro="" textlink="">
      <cdr:nvSpPr>
        <cdr:cNvPr id="9" name="pole tekstowe 8"/>
        <cdr:cNvSpPr txBox="1"/>
      </cdr:nvSpPr>
      <cdr:spPr>
        <a:xfrm xmlns:a="http://schemas.openxmlformats.org/drawingml/2006/main">
          <a:off x="5112568" y="3528392"/>
          <a:ext cx="914400" cy="8423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800" b="1" dirty="0" smtClean="0"/>
            <a:t>9</a:t>
          </a:r>
          <a:endParaRPr lang="pl-PL" sz="1800" b="1" dirty="0"/>
        </a:p>
      </cdr:txBody>
    </cdr:sp>
  </cdr:relSizeAnchor>
  <cdr:relSizeAnchor xmlns:cdr="http://schemas.openxmlformats.org/drawingml/2006/chartDrawing">
    <cdr:from>
      <cdr:x>0.76271</cdr:x>
      <cdr:y>0.42857</cdr:y>
    </cdr:from>
    <cdr:to>
      <cdr:x>0.8788</cdr:x>
      <cdr:y>0.59569</cdr:y>
    </cdr:to>
    <cdr:sp macro="" textlink="">
      <cdr:nvSpPr>
        <cdr:cNvPr id="10" name="pole tekstowe 9"/>
        <cdr:cNvSpPr txBox="1"/>
      </cdr:nvSpPr>
      <cdr:spPr>
        <a:xfrm xmlns:a="http://schemas.openxmlformats.org/drawingml/2006/main">
          <a:off x="6480720" y="2160240"/>
          <a:ext cx="986408" cy="8423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800" b="1" dirty="0" smtClean="0"/>
            <a:t>72</a:t>
          </a:r>
          <a:endParaRPr lang="pl-PL" sz="1800" b="1" dirty="0"/>
        </a:p>
      </cdr:txBody>
    </cdr:sp>
  </cdr:relSizeAnchor>
  <cdr:relSizeAnchor xmlns:cdr="http://schemas.openxmlformats.org/drawingml/2006/chartDrawing">
    <cdr:from>
      <cdr:x>0.80508</cdr:x>
      <cdr:y>0.64286</cdr:y>
    </cdr:from>
    <cdr:to>
      <cdr:x>0.92117</cdr:x>
      <cdr:y>0.79569</cdr:y>
    </cdr:to>
    <cdr:sp macro="" textlink="">
      <cdr:nvSpPr>
        <cdr:cNvPr id="11" name="pole tekstowe 10"/>
        <cdr:cNvSpPr txBox="1"/>
      </cdr:nvSpPr>
      <cdr:spPr>
        <a:xfrm xmlns:a="http://schemas.openxmlformats.org/drawingml/2006/main">
          <a:off x="6840760" y="3240360"/>
          <a:ext cx="986408" cy="7703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800" b="1" dirty="0" smtClean="0"/>
            <a:t>25</a:t>
          </a:r>
          <a:endParaRPr lang="pl-PL" sz="18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3AAF4-6AF8-4C0E-ADCA-021DB1F3F59D}" type="datetimeFigureOut">
              <a:rPr lang="pl-PL" smtClean="0"/>
              <a:pPr/>
              <a:t>2017-01-30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537AF-0768-4EAE-B684-52B28D0561A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r">
              <a:defRPr sz="1200"/>
            </a:lvl1pPr>
          </a:lstStyle>
          <a:p>
            <a:pPr>
              <a:defRPr/>
            </a:pPr>
            <a:fld id="{B5483209-7EB9-4EE5-9A95-4ABE41A2B6A9}" type="datetimeFigureOut">
              <a:rPr lang="pl-PL"/>
              <a:pPr>
                <a:defRPr/>
              </a:pPr>
              <a:t>2017-01-30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04" tIns="45752" rIns="91504" bIns="45752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504" tIns="45752" rIns="91504" bIns="45752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6332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2" y="9428584"/>
            <a:ext cx="2945660" cy="496332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r">
              <a:defRPr sz="1200"/>
            </a:lvl1pPr>
          </a:lstStyle>
          <a:p>
            <a:pPr>
              <a:defRPr/>
            </a:pPr>
            <a:fld id="{4370ADC5-3C90-4589-BD0E-1B77462B3C6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AF9E6-51A9-43D2-BCB2-446F0395B5E7}" type="datetimeFigureOut">
              <a:rPr lang="pl-PL"/>
              <a:pPr>
                <a:defRPr/>
              </a:pPr>
              <a:t>2017-01-30</a:t>
            </a:fld>
            <a:endParaRPr lang="pl-P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2FE35-8691-4CC5-8C29-A71CEF2ADA0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5AA6B-90B8-4CD0-9EA6-2F11D921DA30}" type="datetimeFigureOut">
              <a:rPr lang="pl-PL"/>
              <a:pPr>
                <a:defRPr/>
              </a:pPr>
              <a:t>2017-01-30</a:t>
            </a:fld>
            <a:endParaRPr lang="pl-P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AD7F5-7246-4A91-A699-88C502470C7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FE2A4-15D8-4737-A820-A4F9DA4F009F}" type="datetimeFigureOut">
              <a:rPr lang="pl-PL"/>
              <a:pPr>
                <a:defRPr/>
              </a:pPr>
              <a:t>2017-01-30</a:t>
            </a:fld>
            <a:endParaRPr lang="pl-P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1BEF1-D7C3-4B0B-9432-6D6B314380D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48B5B-DBCC-44FC-BA3F-635DFB4D1060}" type="datetimeFigureOut">
              <a:rPr lang="pl-PL"/>
              <a:pPr>
                <a:defRPr/>
              </a:pPr>
              <a:t>2017-01-30</a:t>
            </a:fld>
            <a:endParaRPr lang="pl-P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52372-3315-49C9-B81A-4348CEF31AF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1BF0C-CC33-455B-B44B-3589767E2D6D}" type="datetimeFigureOut">
              <a:rPr lang="pl-PL"/>
              <a:pPr>
                <a:defRPr/>
              </a:pPr>
              <a:t>2017-01-30</a:t>
            </a:fld>
            <a:endParaRPr lang="pl-P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25B12-37F1-4181-A8DD-DC19445A366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7A137-3049-4A77-9F92-78855128D46D}" type="datetimeFigureOut">
              <a:rPr lang="pl-PL"/>
              <a:pPr>
                <a:defRPr/>
              </a:pPr>
              <a:t>2017-01-30</a:t>
            </a:fld>
            <a:endParaRPr lang="pl-PL"/>
          </a:p>
        </p:txBody>
      </p:sp>
      <p:sp>
        <p:nvSpPr>
          <p:cNvPr id="6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9371A-9353-4E58-87A8-8A370340667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A8C20-1A75-4CAB-B8BA-C7B6589D4030}" type="datetimeFigureOut">
              <a:rPr lang="pl-PL"/>
              <a:pPr>
                <a:defRPr/>
              </a:pPr>
              <a:t>2017-01-30</a:t>
            </a:fld>
            <a:endParaRPr lang="pl-PL"/>
          </a:p>
        </p:txBody>
      </p:sp>
      <p:sp>
        <p:nvSpPr>
          <p:cNvPr id="8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82C9C-A0E1-4B04-AF85-A427A102913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AF706-613A-4D7B-82DB-F601131D89CD}" type="datetimeFigureOut">
              <a:rPr lang="pl-PL"/>
              <a:pPr>
                <a:defRPr/>
              </a:pPr>
              <a:t>2017-01-30</a:t>
            </a:fld>
            <a:endParaRPr lang="pl-PL"/>
          </a:p>
        </p:txBody>
      </p:sp>
      <p:sp>
        <p:nvSpPr>
          <p:cNvPr id="4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8C3D-09DD-467F-8CBB-EB1EB7B4795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947B4-5A13-4045-83BC-E23D2D84495E}" type="datetimeFigureOut">
              <a:rPr lang="pl-PL"/>
              <a:pPr>
                <a:defRPr/>
              </a:pPr>
              <a:t>2017-01-30</a:t>
            </a:fld>
            <a:endParaRPr lang="pl-PL"/>
          </a:p>
        </p:txBody>
      </p:sp>
      <p:sp>
        <p:nvSpPr>
          <p:cNvPr id="3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BF03D-42B2-47DA-93B3-177CE71F001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043D3-E1E1-410E-B17E-0F2BECA5AEDC}" type="datetimeFigureOut">
              <a:rPr lang="pl-PL"/>
              <a:pPr>
                <a:defRPr/>
              </a:pPr>
              <a:t>2017-01-30</a:t>
            </a:fld>
            <a:endParaRPr lang="pl-PL"/>
          </a:p>
        </p:txBody>
      </p:sp>
      <p:sp>
        <p:nvSpPr>
          <p:cNvPr id="6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3F586-A29F-4E23-AF3D-4F7591C1062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e ściętym i zaokrąglonym rogiem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rójkąt prostokątny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Dowolny kształt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9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B6A74-A24D-4393-B64F-2D966C713F76}" type="datetimeFigureOut">
              <a:rPr lang="pl-PL"/>
              <a:pPr>
                <a:defRPr/>
              </a:pPr>
              <a:t>2017-01-30</a:t>
            </a:fld>
            <a:endParaRPr lang="pl-PL"/>
          </a:p>
        </p:txBody>
      </p:sp>
      <p:sp>
        <p:nvSpPr>
          <p:cNvPr id="10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476FC-57D9-4533-A180-DFD0EA76D0E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052" name="Symbol zastępczy tytułu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2053" name="Symbol zastępczy tekstu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756793-82F2-4941-87C5-331B50A2D3D8}" type="datetimeFigureOut">
              <a:rPr lang="pl-PL"/>
              <a:pPr>
                <a:defRPr/>
              </a:pPr>
              <a:t>2017-01-30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DCD0E4-8751-46C3-9793-C8FA58EE3CE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grpSp>
        <p:nvGrpSpPr>
          <p:cNvPr id="2057" name="Grupa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5" r:id="rId9"/>
    <p:sldLayoutId id="2147483753" r:id="rId10"/>
    <p:sldLayoutId id="214748375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FFFFFF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FFFFFF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1196752"/>
            <a:ext cx="7851648" cy="1428760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4900" dirty="0" smtClean="0"/>
              <a:t/>
            </a:r>
            <a:br>
              <a:rPr lang="pl-PL" sz="4900" dirty="0" smtClean="0"/>
            </a:br>
            <a:r>
              <a:rPr lang="pl-PL" sz="5300" dirty="0" smtClean="0"/>
              <a:t>KOMENDA POWIATOWA POLICJI W MIKOŁOWIE</a:t>
            </a:r>
            <a:endParaRPr lang="pl-PL" b="0" dirty="0"/>
          </a:p>
        </p:txBody>
      </p:sp>
      <p:sp>
        <p:nvSpPr>
          <p:cNvPr id="4099" name="Podtytuł 2"/>
          <p:cNvSpPr>
            <a:spLocks noGrp="1"/>
          </p:cNvSpPr>
          <p:nvPr>
            <p:ph type="subTitle" idx="1"/>
          </p:nvPr>
        </p:nvSpPr>
        <p:spPr>
          <a:xfrm>
            <a:off x="827584" y="3068960"/>
            <a:ext cx="7854950" cy="1004119"/>
          </a:xfrm>
          <a:ln>
            <a:solidFill>
              <a:schemeClr val="accent1"/>
            </a:solidFill>
          </a:ln>
        </p:spPr>
        <p:txBody>
          <a:bodyPr/>
          <a:lstStyle/>
          <a:p>
            <a:pPr marR="0" algn="ctr" eaLnBrk="1" hangingPunct="1">
              <a:lnSpc>
                <a:spcPct val="80000"/>
              </a:lnSpc>
            </a:pPr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Odprawa roczna 30.01.2017</a:t>
            </a:r>
          </a:p>
          <a:p>
            <a:pPr marR="0" algn="ctr" eaLnBrk="1" hangingPunct="1">
              <a:lnSpc>
                <a:spcPct val="80000"/>
              </a:lnSpc>
            </a:pPr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– podsumowanie 2016 roku</a:t>
            </a:r>
          </a:p>
          <a:p>
            <a:pPr marR="0" eaLnBrk="1" hangingPunct="1">
              <a:lnSpc>
                <a:spcPct val="80000"/>
              </a:lnSpc>
            </a:pPr>
            <a:endParaRPr lang="pl-PL" sz="1600" dirty="0" smtClean="0"/>
          </a:p>
        </p:txBody>
      </p:sp>
      <p:pic>
        <p:nvPicPr>
          <p:cNvPr id="282625" name="Picture 1" descr="C:\Users\Bogusława Dudek\Desktop\Policja Mikołó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221088"/>
            <a:ext cx="2448272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ytuł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995958"/>
          </a:xfrm>
        </p:spPr>
        <p:txBody>
          <a:bodyPr/>
          <a:lstStyle/>
          <a:p>
            <a:pPr algn="ctr" eaLnBrk="1" hangingPunct="1"/>
            <a:r>
              <a:rPr lang="pl-PL" sz="5400" i="1" dirty="0" smtClean="0"/>
              <a:t>    </a:t>
            </a:r>
            <a:r>
              <a:rPr lang="pl-PL" sz="4000" b="1" dirty="0" smtClean="0">
                <a:latin typeface="Arial" pitchFamily="34" charset="0"/>
                <a:cs typeface="Arial" pitchFamily="34" charset="0"/>
              </a:rPr>
              <a:t>TABOR SAMOCHODOWY          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(stan na 01.01.2017 rok)</a:t>
            </a:r>
            <a:br>
              <a:rPr lang="pl-PL" sz="2000" b="1" dirty="0" smtClean="0">
                <a:latin typeface="Arial" pitchFamily="34" charset="0"/>
                <a:cs typeface="Arial" pitchFamily="34" charset="0"/>
              </a:rPr>
            </a:br>
            <a:r>
              <a:rPr lang="pl-PL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000" b="1" dirty="0" smtClean="0">
                <a:latin typeface="Arial" pitchFamily="34" charset="0"/>
                <a:cs typeface="Arial" pitchFamily="34" charset="0"/>
              </a:rPr>
            </a:br>
            <a:endParaRPr lang="pl-PL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395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340768"/>
            <a:ext cx="8715375" cy="4869160"/>
          </a:xfrm>
        </p:spPr>
        <p:txBody>
          <a:bodyPr/>
          <a:lstStyle/>
          <a:p>
            <a:pPr eaLnBrk="1" hangingPunct="1"/>
            <a:endParaRPr lang="pl-PL" sz="2000" b="1" dirty="0" smtClean="0"/>
          </a:p>
          <a:p>
            <a:pPr eaLnBrk="1" hangingPunct="1"/>
            <a:r>
              <a:rPr lang="pl-PL" sz="3600" b="1" dirty="0" smtClean="0"/>
              <a:t>2016 rok: Samochody – 31,</a:t>
            </a:r>
          </a:p>
          <a:p>
            <a:pPr eaLnBrk="1" hangingPunct="1">
              <a:buNone/>
            </a:pPr>
            <a:r>
              <a:rPr lang="pl-PL" sz="3600" b="1" dirty="0" smtClean="0"/>
              <a:t>  </a:t>
            </a:r>
            <a:r>
              <a:rPr lang="pl-PL" sz="3600" dirty="0" smtClean="0"/>
              <a:t>20 samochodów powyżej 5 lat,</a:t>
            </a:r>
          </a:p>
          <a:p>
            <a:pPr eaLnBrk="1" hangingPunct="1">
              <a:buNone/>
            </a:pPr>
            <a:r>
              <a:rPr lang="pl-PL" sz="3600" dirty="0" smtClean="0"/>
              <a:t>  11 samochodów – do 5 lat</a:t>
            </a:r>
          </a:p>
          <a:p>
            <a:pPr eaLnBrk="1" hangingPunct="1"/>
            <a:r>
              <a:rPr lang="pl-PL" sz="3600" b="1" dirty="0" smtClean="0"/>
              <a:t>Roczne przebiegi w km:</a:t>
            </a:r>
          </a:p>
          <a:p>
            <a:pPr eaLnBrk="1" hangingPunct="1"/>
            <a:r>
              <a:rPr lang="pl-PL" sz="3600" dirty="0" smtClean="0"/>
              <a:t>Pojazdy służbowe – </a:t>
            </a:r>
            <a:r>
              <a:rPr lang="pl-PL" sz="3600" dirty="0" smtClean="0"/>
              <a:t>653 tyś. </a:t>
            </a:r>
            <a:r>
              <a:rPr lang="pl-PL" sz="3600" dirty="0" smtClean="0"/>
              <a:t>km </a:t>
            </a:r>
          </a:p>
          <a:p>
            <a:pPr eaLnBrk="1" hangingPunct="1"/>
            <a:r>
              <a:rPr lang="pl-PL" sz="3600" dirty="0" smtClean="0"/>
              <a:t>średnio na każdy pojazd – 21,082 km</a:t>
            </a:r>
          </a:p>
          <a:p>
            <a:pPr eaLnBrk="1" hangingPunct="1">
              <a:buNone/>
            </a:pPr>
            <a:endParaRPr lang="pl-PL" sz="2000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82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91264" cy="1443186"/>
          </a:xfrm>
        </p:spPr>
        <p:txBody>
          <a:bodyPr/>
          <a:lstStyle/>
          <a:p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      </a:t>
            </a:r>
            <a:r>
              <a:rPr lang="pl-PL" sz="3200" b="1" dirty="0" smtClean="0"/>
              <a:t>Pojazdy służbowe pozyskane dla Komendy Powiatowej Policji w Mikołowie:</a:t>
            </a:r>
            <a:r>
              <a:rPr lang="pl-PL" sz="3200" dirty="0" smtClean="0"/>
              <a:t/>
            </a:r>
            <a:br>
              <a:rPr lang="pl-PL" sz="3200" dirty="0" smtClean="0"/>
            </a:b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389437"/>
          </a:xfrm>
        </p:spPr>
        <p:txBody>
          <a:bodyPr/>
          <a:lstStyle/>
          <a:p>
            <a:r>
              <a:rPr lang="pl-PL" dirty="0" smtClean="0"/>
              <a:t> Kia </a:t>
            </a:r>
            <a:r>
              <a:rPr lang="pl-PL" dirty="0" err="1" smtClean="0"/>
              <a:t>Ceed</a:t>
            </a:r>
            <a:r>
              <a:rPr lang="pl-PL" dirty="0" smtClean="0"/>
              <a:t> dla Komisariatu Policji w Łaziskach Górnych</a:t>
            </a:r>
          </a:p>
          <a:p>
            <a:pPr>
              <a:buNone/>
            </a:pPr>
            <a:r>
              <a:rPr lang="pl-PL" dirty="0" smtClean="0"/>
              <a:t>		- </a:t>
            </a:r>
            <a:r>
              <a:rPr lang="pl-PL" sz="2400" dirty="0" smtClean="0"/>
              <a:t>22.254,00 Urząd Łaziska Górne</a:t>
            </a:r>
          </a:p>
          <a:p>
            <a:pPr>
              <a:buNone/>
            </a:pPr>
            <a:r>
              <a:rPr lang="pl-PL" sz="2400" dirty="0" smtClean="0"/>
              <a:t>		-  7.000,00 Powiat Mikołowski</a:t>
            </a:r>
          </a:p>
          <a:p>
            <a:r>
              <a:rPr lang="pl-PL" dirty="0" smtClean="0"/>
              <a:t>Kia </a:t>
            </a:r>
            <a:r>
              <a:rPr lang="pl-PL" dirty="0" err="1" smtClean="0"/>
              <a:t>Ceed</a:t>
            </a:r>
            <a:r>
              <a:rPr lang="pl-PL" dirty="0" smtClean="0"/>
              <a:t> dla Wydziału Prewencji</a:t>
            </a:r>
          </a:p>
          <a:p>
            <a:pPr lvl="2">
              <a:buNone/>
            </a:pPr>
            <a:r>
              <a:rPr lang="pl-PL" sz="2400" dirty="0" smtClean="0"/>
              <a:t>	- 30.000,00 Urząd Miasta Mikołów</a:t>
            </a:r>
          </a:p>
          <a:p>
            <a:pPr lvl="2">
              <a:buNone/>
            </a:pPr>
            <a:r>
              <a:rPr lang="pl-PL" sz="2400" dirty="0" smtClean="0"/>
              <a:t>	-   2.000,00 Mikołowski Bank Spółdzielczy</a:t>
            </a:r>
          </a:p>
          <a:p>
            <a:r>
              <a:rPr lang="pl-PL" dirty="0" smtClean="0"/>
              <a:t>Kia </a:t>
            </a:r>
            <a:r>
              <a:rPr lang="pl-PL" dirty="0" err="1" smtClean="0"/>
              <a:t>Ceed</a:t>
            </a:r>
            <a:r>
              <a:rPr lang="pl-PL" dirty="0" smtClean="0"/>
              <a:t> dla Wydziału Ruchu Drogowego KPP Mikołów</a:t>
            </a:r>
          </a:p>
          <a:p>
            <a:pPr lvl="2">
              <a:buNone/>
            </a:pPr>
            <a:r>
              <a:rPr lang="pl-PL" sz="2400" dirty="0" smtClean="0"/>
              <a:t>	- środki z budżetu</a:t>
            </a:r>
          </a:p>
          <a:p>
            <a:pPr lvl="2"/>
            <a:endParaRPr lang="pl-PL" dirty="0" smtClean="0"/>
          </a:p>
          <a:p>
            <a:pPr lvl="2"/>
            <a:endParaRPr lang="pl-PL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82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51942"/>
          </a:xfrm>
        </p:spPr>
        <p:txBody>
          <a:bodyPr/>
          <a:lstStyle/>
          <a:p>
            <a:r>
              <a:rPr lang="pl-PL" sz="3200" dirty="0" smtClean="0"/>
              <a:t>NOWE RADIOWOZY DLA MIKOŁOWSKIEJ POLICJI</a:t>
            </a:r>
            <a:endParaRPr lang="pl-PL" sz="3200" dirty="0"/>
          </a:p>
        </p:txBody>
      </p:sp>
      <p:pic>
        <p:nvPicPr>
          <p:cNvPr id="1027" name="Picture 3" descr="F:\Narada 2017\nowy radiowóz ł 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08913" y="3789040"/>
            <a:ext cx="4335087" cy="2880360"/>
          </a:xfrm>
          <a:prstGeom prst="rect">
            <a:avLst/>
          </a:prstGeom>
          <a:noFill/>
        </p:spPr>
      </p:pic>
      <p:pic>
        <p:nvPicPr>
          <p:cNvPr id="1026" name="Picture 2" descr="F:\Narada 2017\nowy radiowó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2856"/>
            <a:ext cx="4716016" cy="3084223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382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pPr algn="ctr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WSPARCIE POZARESORTOWE </a:t>
            </a:r>
            <a:r>
              <a:rPr lang="pl-PL" sz="1600" b="1" dirty="0" err="1" smtClean="0">
                <a:latin typeface="Arial" pitchFamily="34" charset="0"/>
                <a:cs typeface="Arial" pitchFamily="34" charset="0"/>
              </a:rPr>
              <a:t>cd</a:t>
            </a:r>
            <a:r>
              <a:rPr lang="pl-PL" sz="1600" b="1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1600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251520" y="251717"/>
          <a:ext cx="8568952" cy="6750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3912"/>
                <a:gridCol w="1806986"/>
                <a:gridCol w="2128997"/>
                <a:gridCol w="1390905"/>
                <a:gridCol w="1368152"/>
              </a:tblGrid>
              <a:tr h="897010">
                <a:tc>
                  <a:txBody>
                    <a:bodyPr/>
                    <a:lstStyle/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DARCZYŃCA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KWOTA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CEL DAROWIZNY</a:t>
                      </a:r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DATA PODPISANIA</a:t>
                      </a:r>
                      <a:r>
                        <a:rPr lang="pl-PL" sz="1400" baseline="0" dirty="0" smtClean="0"/>
                        <a:t> POROZUMIENIA</a:t>
                      </a:r>
                      <a:endParaRPr lang="pl-PL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</a:tr>
              <a:tr h="2287554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000000"/>
                          </a:solidFill>
                        </a:rPr>
                        <a:t>GMINA</a:t>
                      </a:r>
                      <a:r>
                        <a:rPr lang="pl-PL" sz="1400" b="1" baseline="0" dirty="0" smtClean="0">
                          <a:solidFill>
                            <a:srgbClr val="000000"/>
                          </a:solidFill>
                        </a:rPr>
                        <a:t> ŁAZISKA GÓRNE</a:t>
                      </a:r>
                      <a:endParaRPr lang="pl-PL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b="1" baseline="0" dirty="0" smtClean="0">
                          <a:solidFill>
                            <a:srgbClr val="000000"/>
                          </a:solidFill>
                        </a:rPr>
                        <a:t>40,000 zł</a:t>
                      </a:r>
                    </a:p>
                    <a:p>
                      <a:endParaRPr lang="pl-PL" sz="1400" b="1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pl-PL" sz="14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  <a:p>
                      <a:r>
                        <a:rPr lang="pl-PL" sz="1400" b="1" baseline="0" dirty="0" smtClean="0">
                          <a:solidFill>
                            <a:srgbClr val="000000"/>
                          </a:solidFill>
                        </a:rPr>
                        <a:t>101,743,96 </a:t>
                      </a:r>
                    </a:p>
                    <a:p>
                      <a:endParaRPr lang="pl-PL" sz="1400" b="1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400" b="1" baseline="0" dirty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400" b="1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pl-PL" sz="1400" b="1" baseline="0" dirty="0" smtClean="0">
                          <a:solidFill>
                            <a:srgbClr val="000000"/>
                          </a:solidFill>
                        </a:rPr>
                        <a:t>22,254 ZŁ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pl-PL" sz="1200" b="1" dirty="0" smtClean="0">
                          <a:solidFill>
                            <a:srgbClr val="000000"/>
                          </a:solidFill>
                        </a:rPr>
                        <a:t>MONITORING ORAZ SYSTEM ALARMOWY BUDYNKU</a:t>
                      </a:r>
                    </a:p>
                    <a:p>
                      <a:pPr>
                        <a:buFontTx/>
                        <a:buChar char="-"/>
                      </a:pPr>
                      <a:endParaRPr lang="pl-PL" sz="12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buFontTx/>
                        <a:buNone/>
                      </a:pPr>
                      <a:r>
                        <a:rPr lang="pl-PL" sz="1200" b="1" dirty="0" smtClean="0">
                          <a:solidFill>
                            <a:srgbClr val="000000"/>
                          </a:solidFill>
                        </a:rPr>
                        <a:t>-KOSZTY</a:t>
                      </a:r>
                      <a:r>
                        <a:rPr lang="pl-PL" sz="1200" b="1" baseline="0" dirty="0" smtClean="0">
                          <a:solidFill>
                            <a:srgbClr val="000000"/>
                          </a:solidFill>
                        </a:rPr>
                        <a:t> UYTZRYMANIA DODATKOWYCH ETATÓW POLICJI W REWIRACH DZIELNICOWYCH</a:t>
                      </a:r>
                      <a:endParaRPr lang="pl-PL" sz="12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buFontTx/>
                        <a:buNone/>
                      </a:pPr>
                      <a:endParaRPr lang="pl-PL" sz="12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pl-PL" sz="1200" b="1" dirty="0" smtClean="0">
                          <a:solidFill>
                            <a:srgbClr val="000000"/>
                          </a:solidFill>
                        </a:rPr>
                        <a:t>DOFINANSOWANIE DO ZAKUPU SAMOCHODU OZNAKOWANEGO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b="1" dirty="0" smtClean="0">
                          <a:solidFill>
                            <a:srgbClr val="000000"/>
                          </a:solidFill>
                        </a:rPr>
                        <a:t>10.02.2016 </a:t>
                      </a:r>
                    </a:p>
                    <a:p>
                      <a:endParaRPr lang="pl-PL" sz="12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200" b="1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pl-PL" sz="1200" b="1" dirty="0" smtClean="0">
                          <a:solidFill>
                            <a:srgbClr val="000000"/>
                          </a:solidFill>
                        </a:rPr>
                        <a:t>12.01.2016</a:t>
                      </a:r>
                    </a:p>
                    <a:p>
                      <a:endParaRPr lang="pl-PL" sz="12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2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2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200" b="1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pl-PL" sz="1200" b="1" dirty="0" smtClean="0">
                          <a:solidFill>
                            <a:srgbClr val="000000"/>
                          </a:solidFill>
                        </a:rPr>
                        <a:t>10.11.2016</a:t>
                      </a:r>
                      <a:endParaRPr lang="pl-PL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pl-PL" sz="1600" b="1" dirty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600" b="1" dirty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600" b="1" dirty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600" b="1" dirty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6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6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6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6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6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6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6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6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6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6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6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6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6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6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600" b="1" dirty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600" b="1" dirty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pl-PL" sz="1600" b="1" dirty="0" smtClean="0">
                          <a:solidFill>
                            <a:srgbClr val="000000"/>
                          </a:solidFill>
                        </a:rPr>
                        <a:t>ŁĄCZNIE:</a:t>
                      </a:r>
                    </a:p>
                    <a:p>
                      <a:r>
                        <a:rPr lang="pl-PL" sz="1600" b="1" u="sng" smtClean="0">
                          <a:solidFill>
                            <a:srgbClr val="000000"/>
                          </a:solidFill>
                        </a:rPr>
                        <a:t>250</a:t>
                      </a:r>
                      <a:r>
                        <a:rPr lang="pl-PL" sz="1600" b="1" u="sng" baseline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pl-PL" sz="1600" b="1" u="sng" smtClean="0">
                          <a:solidFill>
                            <a:srgbClr val="000000"/>
                          </a:solidFill>
                        </a:rPr>
                        <a:t>997,96 </a:t>
                      </a:r>
                      <a:r>
                        <a:rPr lang="pl-PL" sz="1600" b="1" u="sng" dirty="0" smtClean="0">
                          <a:solidFill>
                            <a:srgbClr val="000000"/>
                          </a:solidFill>
                        </a:rPr>
                        <a:t>ZŁ</a:t>
                      </a:r>
                    </a:p>
                    <a:p>
                      <a:endParaRPr lang="pl-PL" sz="16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18635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srgbClr val="000000"/>
                          </a:solidFill>
                        </a:rPr>
                        <a:t>MIASTO</a:t>
                      </a:r>
                      <a:r>
                        <a:rPr lang="pl-PL" sz="1400" b="1" baseline="0" dirty="0" smtClean="0">
                          <a:solidFill>
                            <a:srgbClr val="000000"/>
                          </a:solidFill>
                        </a:rPr>
                        <a:t> MIKOŁÓW</a:t>
                      </a:r>
                    </a:p>
                    <a:p>
                      <a:endParaRPr lang="pl-PL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000000"/>
                          </a:solidFill>
                        </a:rPr>
                        <a:t>40,000</a:t>
                      </a:r>
                      <a:r>
                        <a:rPr lang="pl-PL" sz="1400" b="1" baseline="0" dirty="0" smtClean="0">
                          <a:solidFill>
                            <a:srgbClr val="000000"/>
                          </a:solidFill>
                        </a:rPr>
                        <a:t> zł</a:t>
                      </a:r>
                    </a:p>
                    <a:p>
                      <a:endParaRPr lang="pl-PL" sz="1400" b="1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400" b="1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pl-PL" sz="1400" b="1" baseline="0" dirty="0" smtClean="0">
                          <a:solidFill>
                            <a:srgbClr val="000000"/>
                          </a:solidFill>
                        </a:rPr>
                        <a:t>30,000 zł</a:t>
                      </a:r>
                      <a:endParaRPr lang="pl-PL" sz="1400" b="1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pl-PL" sz="14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pl-PL" sz="1400" b="1" baseline="0" dirty="0" smtClean="0">
                          <a:solidFill>
                            <a:srgbClr val="000000"/>
                          </a:solidFill>
                        </a:rPr>
                        <a:t>  </a:t>
                      </a:r>
                    </a:p>
                    <a:p>
                      <a:endParaRPr lang="pl-PL" sz="1400" b="1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pl-PL" sz="1400" b="1" baseline="0" dirty="0" smtClean="0">
                          <a:solidFill>
                            <a:srgbClr val="000000"/>
                          </a:solidFill>
                        </a:rPr>
                        <a:t>3,000 zł</a:t>
                      </a:r>
                      <a:endParaRPr lang="pl-PL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 smtClean="0">
                          <a:solidFill>
                            <a:srgbClr val="000000"/>
                          </a:solidFill>
                        </a:rPr>
                        <a:t>- SŁUŻBY</a:t>
                      </a:r>
                      <a:r>
                        <a:rPr lang="pl-PL" sz="1200" b="1" baseline="0" dirty="0" smtClean="0">
                          <a:solidFill>
                            <a:srgbClr val="000000"/>
                          </a:solidFill>
                        </a:rPr>
                        <a:t> PONADNORMATYWNE</a:t>
                      </a:r>
                    </a:p>
                    <a:p>
                      <a:endParaRPr lang="pl-PL" sz="12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pl-PL" sz="1200" b="1" baseline="0" dirty="0" smtClean="0">
                          <a:solidFill>
                            <a:srgbClr val="000000"/>
                          </a:solidFill>
                        </a:rPr>
                        <a:t>DOFINANSOWANIE DO ZAKUPU SAMOCHODU OOZNAKOWANEGO</a:t>
                      </a:r>
                    </a:p>
                    <a:p>
                      <a:pPr>
                        <a:buFontTx/>
                        <a:buChar char="-"/>
                      </a:pPr>
                      <a:endParaRPr lang="pl-PL" sz="1200" b="1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pl-PL" sz="1200" b="1" baseline="0" dirty="0" smtClean="0">
                          <a:solidFill>
                            <a:srgbClr val="000000"/>
                          </a:solidFill>
                        </a:rPr>
                        <a:t>NAGRODY DLA POLICJANTÓW ZA OSIĄGNIĘCIA W SŁUŻBIE</a:t>
                      </a:r>
                    </a:p>
                    <a:p>
                      <a:pPr>
                        <a:buFontTx/>
                        <a:buChar char="-"/>
                      </a:pPr>
                      <a:endParaRPr lang="pl-PL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b="1" dirty="0" smtClean="0">
                          <a:solidFill>
                            <a:srgbClr val="000000"/>
                          </a:solidFill>
                        </a:rPr>
                        <a:t>15.02.2016</a:t>
                      </a:r>
                    </a:p>
                    <a:p>
                      <a:endParaRPr lang="pl-PL" sz="12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200" b="1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pl-PL" sz="1200" b="1" dirty="0" smtClean="0">
                          <a:solidFill>
                            <a:srgbClr val="000000"/>
                          </a:solidFill>
                        </a:rPr>
                        <a:t>05.08.2016</a:t>
                      </a:r>
                    </a:p>
                    <a:p>
                      <a:endParaRPr lang="pl-PL" sz="12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2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pl-PL" sz="1200" b="1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pl-PL" sz="1200" b="1" dirty="0" smtClean="0">
                          <a:solidFill>
                            <a:srgbClr val="000000"/>
                          </a:solidFill>
                        </a:rPr>
                        <a:t>09.08.2016</a:t>
                      </a:r>
                    </a:p>
                    <a:p>
                      <a:endParaRPr lang="pl-PL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678519">
                <a:tc>
                  <a:txBody>
                    <a:bodyPr/>
                    <a:lstStyle/>
                    <a:p>
                      <a:r>
                        <a:rPr lang="pl-PL" sz="1400" b="1" baseline="0" dirty="0" smtClean="0">
                          <a:solidFill>
                            <a:srgbClr val="000000"/>
                          </a:solidFill>
                        </a:rPr>
                        <a:t>STAROSTWO  </a:t>
                      </a:r>
                      <a:endParaRPr lang="pl-PL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000000"/>
                          </a:solidFill>
                        </a:rPr>
                        <a:t>12,000 zł</a:t>
                      </a:r>
                      <a:endParaRPr lang="pl-PL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pl-PL" sz="1200" b="1" baseline="0" dirty="0" smtClean="0">
                          <a:solidFill>
                            <a:srgbClr val="000000"/>
                          </a:solidFill>
                        </a:rPr>
                        <a:t>DOFINANSOWANIE DO ZAKUPU SAMOCHODU NIEOZNAKOWANEGO  ORAZ NAGRODY DLA POLICJANTÓW</a:t>
                      </a:r>
                      <a:endParaRPr lang="pl-PL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b="1" dirty="0" smtClean="0">
                          <a:solidFill>
                            <a:srgbClr val="000000"/>
                          </a:solidFill>
                        </a:rPr>
                        <a:t>25.11.2016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798678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000000"/>
                          </a:solidFill>
                        </a:rPr>
                        <a:t>MIKOŁOWSKI</a:t>
                      </a:r>
                      <a:r>
                        <a:rPr lang="pl-PL" sz="1400" b="1" baseline="0" dirty="0" smtClean="0">
                          <a:solidFill>
                            <a:srgbClr val="000000"/>
                          </a:solidFill>
                        </a:rPr>
                        <a:t> BANK SPÓŁDZIELCZY</a:t>
                      </a:r>
                      <a:endParaRPr lang="pl-PL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rgbClr val="000000"/>
                          </a:solidFill>
                        </a:rPr>
                        <a:t>2,000 zł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 smtClean="0">
                          <a:solidFill>
                            <a:srgbClr val="000000"/>
                          </a:solidFill>
                        </a:rPr>
                        <a:t>- </a:t>
                      </a:r>
                      <a:r>
                        <a:rPr lang="pl-PL" sz="1200" b="1" baseline="0" dirty="0" smtClean="0">
                          <a:solidFill>
                            <a:srgbClr val="000000"/>
                          </a:solidFill>
                        </a:rPr>
                        <a:t>DOFINANSOWAMIE DO ZAKUPU SAMOCHODU OZNAKOWANEGO</a:t>
                      </a:r>
                    </a:p>
                    <a:p>
                      <a:endParaRPr lang="pl-PL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b="1" dirty="0" smtClean="0">
                          <a:solidFill>
                            <a:srgbClr val="000000"/>
                          </a:solidFill>
                        </a:rPr>
                        <a:t>09.05.2016</a:t>
                      </a:r>
                      <a:endParaRPr lang="pl-PL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55576" cy="103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2952328"/>
          </a:xfrm>
        </p:spPr>
        <p:txBody>
          <a:bodyPr/>
          <a:lstStyle/>
          <a:p>
            <a:pPr algn="ctr" eaLnBrk="1" hangingPunct="1"/>
            <a:r>
              <a:rPr lang="pl-PL" sz="4800" i="1" dirty="0" smtClean="0"/>
              <a:t>INFORMACJA O STANIE BEZPIECZEŃSTWA I PORZĄDKU PUBLICZNEGO ZA ROK 2016</a:t>
            </a:r>
          </a:p>
        </p:txBody>
      </p:sp>
      <p:pic>
        <p:nvPicPr>
          <p:cNvPr id="122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19872" y="3573016"/>
            <a:ext cx="2270125" cy="3105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7787208" cy="936104"/>
          </a:xfrm>
        </p:spPr>
        <p:txBody>
          <a:bodyPr anchor="ctr">
            <a:norm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pl-PL" sz="2800" b="1" dirty="0" smtClean="0"/>
              <a:t>Przestępczość ogółem KPP w Mikołowie</a:t>
            </a:r>
            <a:br>
              <a:rPr lang="pl-PL" sz="2800" b="1" dirty="0" smtClean="0"/>
            </a:br>
            <a:endParaRPr lang="pl-PL" sz="2800" b="1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</p:nvPr>
        </p:nvGraphicFramePr>
        <p:xfrm>
          <a:off x="251520" y="1412777"/>
          <a:ext cx="871296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103" cy="128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995958"/>
          </a:xfrm>
        </p:spPr>
        <p:txBody>
          <a:bodyPr/>
          <a:lstStyle/>
          <a:p>
            <a:pPr algn="ctr"/>
            <a:r>
              <a:rPr lang="pl-PL" sz="2900" b="1" dirty="0" smtClean="0"/>
              <a:t>Postępowania wszczęte ogółem</a:t>
            </a:r>
            <a:br>
              <a:rPr lang="pl-PL" sz="2900" b="1" dirty="0" smtClean="0"/>
            </a:br>
            <a:r>
              <a:rPr lang="pl-PL" sz="2900" b="1" dirty="0" smtClean="0"/>
              <a:t>Wydział Kryminalny KPP Mikołów oraz Komisariaty       i Referat dw. z Przestępczością Gospodarczą</a:t>
            </a:r>
            <a:endParaRPr lang="pl-PL" sz="2900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395536" y="2123803"/>
          <a:ext cx="8496944" cy="4734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103" cy="128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787208" cy="1152128"/>
          </a:xfrm>
        </p:spPr>
        <p:txBody>
          <a:bodyPr anchor="ctr">
            <a:norm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pl-PL" sz="3100" b="1" dirty="0" smtClean="0"/>
              <a:t>Przestępstwa kryminalne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b="1" dirty="0" smtClean="0"/>
              <a:t>Wszczęte, stwierdzone , % wykrycia</a:t>
            </a:r>
            <a:endParaRPr lang="pl-PL" sz="2400" b="1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</p:nvPr>
        </p:nvGraphicFramePr>
        <p:xfrm>
          <a:off x="251520" y="1844824"/>
          <a:ext cx="8686800" cy="4734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103" cy="128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51942"/>
          </a:xfrm>
        </p:spPr>
        <p:txBody>
          <a:bodyPr/>
          <a:lstStyle/>
          <a:p>
            <a:pPr algn="ctr"/>
            <a:r>
              <a:rPr lang="pl-PL" sz="2400" b="1" dirty="0" smtClean="0"/>
              <a:t>Zagrożenie przestępczością w 7 kategoriach mające wpływ </a:t>
            </a:r>
            <a:br>
              <a:rPr lang="pl-PL" sz="2400" b="1" dirty="0" smtClean="0"/>
            </a:br>
            <a:r>
              <a:rPr lang="pl-PL" sz="2400" b="1" dirty="0" smtClean="0"/>
              <a:t>na poczucie bezpieczeństwa – postępowania wszczęte</a:t>
            </a:r>
            <a:endParaRPr lang="pl-PL" sz="2800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251520" y="1700808"/>
          <a:ext cx="864096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103" cy="128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79934"/>
          </a:xfrm>
        </p:spPr>
        <p:txBody>
          <a:bodyPr/>
          <a:lstStyle/>
          <a:p>
            <a:pPr algn="ctr"/>
            <a:r>
              <a:rPr lang="pl-PL" sz="2900" b="1" dirty="0" smtClean="0"/>
              <a:t>Zagrożenia przestępczością </a:t>
            </a:r>
            <a:br>
              <a:rPr lang="pl-PL" sz="2900" b="1" dirty="0" smtClean="0"/>
            </a:br>
            <a:r>
              <a:rPr lang="pl-PL" sz="2900" b="1" dirty="0" smtClean="0"/>
              <a:t>w 7 kategoriach – powiat</a:t>
            </a:r>
            <a:endParaRPr lang="pl-PL" sz="2900" b="1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</p:nvPr>
        </p:nvGraphicFramePr>
        <p:xfrm>
          <a:off x="251520" y="1628801"/>
          <a:ext cx="871296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103" cy="128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7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704850"/>
            <a:ext cx="7787208" cy="1211982"/>
          </a:xfrm>
        </p:spPr>
        <p:txBody>
          <a:bodyPr/>
          <a:lstStyle/>
          <a:p>
            <a:pPr algn="ctr"/>
            <a:r>
              <a:rPr lang="pl-PL" sz="2800" b="1" dirty="0" smtClean="0"/>
              <a:t>Zagrożenie przestępczością w 7 kategoriach na terenie jednostek powiatu mikołowskiego – postępowania wszczęte</a:t>
            </a:r>
            <a:endParaRPr lang="pl-PL" sz="2800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179512" y="2060848"/>
          <a:ext cx="871296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103" cy="128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51942"/>
          </a:xfrm>
        </p:spPr>
        <p:txBody>
          <a:bodyPr/>
          <a:lstStyle/>
          <a:p>
            <a:pPr algn="ctr"/>
            <a:r>
              <a:rPr lang="pl-PL" sz="2800" b="1" dirty="0" smtClean="0"/>
              <a:t>Przestępstwa wszczęte przeciwko mieniu</a:t>
            </a:r>
            <a:br>
              <a:rPr lang="pl-PL" sz="2800" b="1" dirty="0" smtClean="0"/>
            </a:br>
            <a:r>
              <a:rPr lang="pl-PL" sz="2800" b="1" dirty="0" smtClean="0"/>
              <a:t> - kradzieże</a:t>
            </a:r>
            <a:endParaRPr lang="pl-PL" sz="2800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251520" y="1556792"/>
          <a:ext cx="8712968" cy="5112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103" cy="128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995958"/>
          </a:xfrm>
        </p:spPr>
        <p:txBody>
          <a:bodyPr/>
          <a:lstStyle/>
          <a:p>
            <a:pPr algn="ctr"/>
            <a:r>
              <a:rPr lang="pl-PL" sz="2900" b="1" dirty="0" smtClean="0"/>
              <a:t>Przestępstwa wszczęte przeciwko mieniu </a:t>
            </a:r>
            <a:br>
              <a:rPr lang="pl-PL" sz="2900" b="1" dirty="0" smtClean="0"/>
            </a:br>
            <a:r>
              <a:rPr lang="pl-PL" sz="2900" b="1" dirty="0" smtClean="0"/>
              <a:t>– kradzieże z włamaniem</a:t>
            </a:r>
            <a:endParaRPr lang="pl-PL" sz="2900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179512" y="1935163"/>
          <a:ext cx="8784976" cy="4734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103" cy="128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923950"/>
          </a:xfrm>
        </p:spPr>
        <p:txBody>
          <a:bodyPr/>
          <a:lstStyle/>
          <a:p>
            <a:pPr algn="ctr"/>
            <a:r>
              <a:rPr lang="pl-PL" sz="2900" b="1" dirty="0" smtClean="0"/>
              <a:t>Przestępstwa wszczęte przeciwko mieniu </a:t>
            </a:r>
            <a:br>
              <a:rPr lang="pl-PL" sz="2900" b="1" dirty="0" smtClean="0"/>
            </a:br>
            <a:r>
              <a:rPr lang="pl-PL" sz="2900" b="1" dirty="0" smtClean="0"/>
              <a:t>– kradzieże i kradzieże z włamaniem do samochodu</a:t>
            </a:r>
            <a:endParaRPr lang="pl-PL" sz="2900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251520" y="1935163"/>
          <a:ext cx="8712968" cy="4734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103" cy="128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923950"/>
          </a:xfrm>
        </p:spPr>
        <p:txBody>
          <a:bodyPr/>
          <a:lstStyle/>
          <a:p>
            <a:pPr algn="ctr"/>
            <a:r>
              <a:rPr lang="pl-PL" sz="2900" b="1" dirty="0" smtClean="0"/>
              <a:t>Przestępstwa wszczęte przeciwko mieniu</a:t>
            </a:r>
            <a:br>
              <a:rPr lang="pl-PL" sz="2900" b="1" dirty="0" smtClean="0"/>
            </a:br>
            <a:r>
              <a:rPr lang="pl-PL" sz="2900" b="1" dirty="0" smtClean="0"/>
              <a:t> – rozbój</a:t>
            </a:r>
            <a:endParaRPr lang="pl-PL" sz="2900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323528" y="1700808"/>
          <a:ext cx="8640960" cy="4896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103" cy="128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995958"/>
          </a:xfrm>
        </p:spPr>
        <p:txBody>
          <a:bodyPr/>
          <a:lstStyle/>
          <a:p>
            <a:pPr algn="ctr"/>
            <a:r>
              <a:rPr lang="pl-PL" sz="2900" b="1" dirty="0" smtClean="0"/>
              <a:t>Przestępstwa wszczęte przeciwko mieniu</a:t>
            </a:r>
            <a:br>
              <a:rPr lang="pl-PL" sz="2900" b="1" dirty="0" smtClean="0"/>
            </a:br>
            <a:r>
              <a:rPr lang="pl-PL" sz="2900" b="1" dirty="0" smtClean="0"/>
              <a:t> – zniszczenie mienia</a:t>
            </a:r>
            <a:endParaRPr lang="pl-PL" sz="2900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251520" y="1916832"/>
          <a:ext cx="864096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103" cy="128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995958"/>
          </a:xfrm>
        </p:spPr>
        <p:txBody>
          <a:bodyPr/>
          <a:lstStyle/>
          <a:p>
            <a:pPr algn="ctr"/>
            <a:r>
              <a:rPr lang="pl-PL" sz="2900" b="1" dirty="0" smtClean="0"/>
              <a:t>Przestępstwa wszczęte przeciwko życiu i zdrowiu </a:t>
            </a:r>
            <a:br>
              <a:rPr lang="pl-PL" sz="2900" b="1" dirty="0" smtClean="0"/>
            </a:br>
            <a:r>
              <a:rPr lang="pl-PL" sz="2900" b="1" dirty="0" smtClean="0"/>
              <a:t>– uszkodzenie ciała</a:t>
            </a:r>
            <a:endParaRPr lang="pl-PL" sz="2900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251520" y="1988840"/>
          <a:ext cx="8712968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103" cy="128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900" b="1" dirty="0" smtClean="0"/>
              <a:t>Przestępstwa wszczęte przeciwko życiu i zdrowiu – bójka i pobicie</a:t>
            </a:r>
            <a:endParaRPr lang="pl-PL" sz="2900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251520" y="2060848"/>
          <a:ext cx="867080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103" cy="128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563910"/>
          </a:xfrm>
        </p:spPr>
        <p:txBody>
          <a:bodyPr/>
          <a:lstStyle/>
          <a:p>
            <a:pPr algn="ctr"/>
            <a:r>
              <a:rPr lang="pl-PL" sz="2800" b="1" dirty="0" smtClean="0"/>
              <a:t>Wykrywalność</a:t>
            </a:r>
            <a:endParaRPr lang="pl-PL" sz="2800" b="1" dirty="0"/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</p:nvPr>
        </p:nvGraphicFramePr>
        <p:xfrm>
          <a:off x="323528" y="1412776"/>
          <a:ext cx="8424936" cy="4767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103" cy="128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635918"/>
          </a:xfrm>
        </p:spPr>
        <p:txBody>
          <a:bodyPr/>
          <a:lstStyle/>
          <a:p>
            <a:pPr algn="ctr"/>
            <a:r>
              <a:rPr lang="pl-PL" sz="2900" b="1" dirty="0" smtClean="0"/>
              <a:t>Czyny stwierdzone narkotykowe</a:t>
            </a:r>
            <a:endParaRPr lang="pl-PL" sz="2900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395536" y="1628800"/>
          <a:ext cx="849694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103" cy="128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Prostokąt 8"/>
          <p:cNvSpPr>
            <a:spLocks noChangeArrowheads="1"/>
          </p:cNvSpPr>
          <p:nvPr/>
        </p:nvSpPr>
        <p:spPr bwMode="auto">
          <a:xfrm>
            <a:off x="395536" y="692696"/>
            <a:ext cx="457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FFFF"/>
                </a:solidFill>
              </a:rPr>
              <a:t>Łączna </a:t>
            </a:r>
            <a:r>
              <a:rPr lang="pl-PL" b="1" dirty="0">
                <a:solidFill>
                  <a:srgbClr val="FFFFFF"/>
                </a:solidFill>
                <a:latin typeface="Tahoma" pitchFamily="34" charset="0"/>
              </a:rPr>
              <a:t>powierzchnia powiatu </a:t>
            </a:r>
            <a:r>
              <a:rPr lang="pl-PL" dirty="0">
                <a:solidFill>
                  <a:srgbClr val="FFFFFF"/>
                </a:solidFill>
                <a:latin typeface="Tahoma" pitchFamily="34" charset="0"/>
              </a:rPr>
              <a:t>mikołowskiego wynosi </a:t>
            </a:r>
            <a:r>
              <a:rPr lang="pl-PL" b="1" dirty="0" smtClean="0">
                <a:solidFill>
                  <a:srgbClr val="FFFF99"/>
                </a:solidFill>
                <a:latin typeface="Tahoma" pitchFamily="34" charset="0"/>
              </a:rPr>
              <a:t>233,06 </a:t>
            </a:r>
            <a:r>
              <a:rPr lang="pl-PL" dirty="0">
                <a:solidFill>
                  <a:srgbClr val="FFFF99"/>
                </a:solidFill>
                <a:latin typeface="Tahoma" pitchFamily="34" charset="0"/>
              </a:rPr>
              <a:t>km2</a:t>
            </a:r>
            <a:r>
              <a:rPr lang="pl-PL" dirty="0">
                <a:solidFill>
                  <a:srgbClr val="FFFFFF"/>
                </a:solidFill>
                <a:latin typeface="Tahoma" pitchFamily="34" charset="0"/>
              </a:rPr>
              <a:t>, z czego na miasta przypada 34 % jego powierzchni.</a:t>
            </a:r>
          </a:p>
        </p:txBody>
      </p:sp>
      <p:sp>
        <p:nvSpPr>
          <p:cNvPr id="6149" name="Prostokąt 11"/>
          <p:cNvSpPr>
            <a:spLocks noChangeArrowheads="1"/>
          </p:cNvSpPr>
          <p:nvPr/>
        </p:nvSpPr>
        <p:spPr bwMode="auto">
          <a:xfrm>
            <a:off x="395536" y="2204864"/>
            <a:ext cx="4714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FFFF"/>
                </a:solidFill>
              </a:rPr>
              <a:t>Liczba ludności</a:t>
            </a:r>
            <a:r>
              <a:rPr lang="pl-PL" b="1" dirty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pl-PL" dirty="0">
                <a:solidFill>
                  <a:srgbClr val="FFFFFF"/>
                </a:solidFill>
                <a:latin typeface="Tahoma" pitchFamily="34" charset="0"/>
              </a:rPr>
              <a:t>wynosi ok. </a:t>
            </a:r>
            <a:r>
              <a:rPr lang="pl-PL" b="1" dirty="0" smtClean="0">
                <a:solidFill>
                  <a:srgbClr val="FFFFFF"/>
                </a:solidFill>
                <a:latin typeface="Tahoma" pitchFamily="34" charset="0"/>
              </a:rPr>
              <a:t>97 </a:t>
            </a:r>
            <a:r>
              <a:rPr lang="pl-PL" dirty="0" smtClean="0">
                <a:solidFill>
                  <a:srgbClr val="FFFFFF"/>
                </a:solidFill>
                <a:latin typeface="Tahoma" pitchFamily="34" charset="0"/>
              </a:rPr>
              <a:t>tys. osób</a:t>
            </a:r>
            <a:r>
              <a:rPr lang="pl-PL" b="1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endParaRPr lang="pl-PL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150" name="Prostokąt 12"/>
          <p:cNvSpPr>
            <a:spLocks noChangeArrowheads="1"/>
          </p:cNvSpPr>
          <p:nvPr/>
        </p:nvSpPr>
        <p:spPr bwMode="auto">
          <a:xfrm>
            <a:off x="395536" y="2852937"/>
            <a:ext cx="424847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FFFFFF"/>
                </a:solidFill>
              </a:rPr>
              <a:t>Długość i </a:t>
            </a:r>
            <a:r>
              <a:rPr lang="pl-PL" b="1" dirty="0">
                <a:solidFill>
                  <a:srgbClr val="FFFFFF"/>
                </a:solidFill>
              </a:rPr>
              <a:t>rodzaje dróg</a:t>
            </a:r>
            <a:r>
              <a:rPr lang="pl-PL" b="1" dirty="0" smtClean="0">
                <a:solidFill>
                  <a:srgbClr val="FFFFFF"/>
                </a:solidFill>
              </a:rPr>
              <a:t>: ok </a:t>
            </a:r>
            <a:r>
              <a:rPr lang="pl-PL" b="1" u="sng" dirty="0" smtClean="0">
                <a:solidFill>
                  <a:srgbClr val="FFFFFF"/>
                </a:solidFill>
              </a:rPr>
              <a:t>570 km</a:t>
            </a:r>
            <a:endParaRPr lang="pl-PL" b="1" u="sng" dirty="0">
              <a:solidFill>
                <a:srgbClr val="FFFFFF"/>
              </a:solidFill>
              <a:latin typeface="Tahoma" pitchFamily="34" charset="0"/>
            </a:endParaRPr>
          </a:p>
          <a:p>
            <a:r>
              <a:rPr lang="pl-PL" dirty="0" smtClean="0"/>
              <a:t>Drogi krajowe: ok. 34 tys. km</a:t>
            </a:r>
          </a:p>
          <a:p>
            <a:r>
              <a:rPr lang="pl-PL" dirty="0" smtClean="0"/>
              <a:t>Drogi wojewódzkie: ok. 35 km</a:t>
            </a:r>
          </a:p>
          <a:p>
            <a:r>
              <a:rPr lang="pl-PL" dirty="0" smtClean="0"/>
              <a:t>Drogi powiatowe: ok. 154 km</a:t>
            </a:r>
          </a:p>
          <a:p>
            <a:r>
              <a:rPr lang="pl-PL" dirty="0" smtClean="0"/>
              <a:t>Drogi gminne: ok. 348 tys. km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7" name="Picture 3" descr="F:\inde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692696"/>
            <a:ext cx="3913380" cy="4653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644030"/>
          </a:xfrm>
        </p:spPr>
        <p:txBody>
          <a:bodyPr/>
          <a:lstStyle/>
          <a:p>
            <a:pPr algn="just"/>
            <a:r>
              <a:rPr lang="pl-PL" sz="2400" b="1" dirty="0" smtClean="0"/>
              <a:t> Czyny narkotykowe stwierdzone oraz postępowania przygotowawcze wszczęte  w latach 2014 – 2016 na terenie podległym KPP Mikołów.</a:t>
            </a:r>
            <a:endParaRPr lang="pl-PL" sz="2400" b="1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</p:nvPr>
        </p:nvGraphicFramePr>
        <p:xfrm>
          <a:off x="457200" y="2276872"/>
          <a:ext cx="843528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103" cy="128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931224" cy="1443186"/>
          </a:xfrm>
        </p:spPr>
        <p:txBody>
          <a:bodyPr/>
          <a:lstStyle/>
          <a:p>
            <a:r>
              <a:rPr lang="pl-PL" sz="2400" b="1" i="1" dirty="0" smtClean="0"/>
              <a:t>Przestępstwa gospodarcze na podstawie materiałów      operacyjnych funkcjonariuszy Referatu d/w z Przestępczością Gospodarcza porównanie lat 2014-2016</a:t>
            </a:r>
            <a:endParaRPr lang="pl-PL" sz="2400" dirty="0"/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</p:nvPr>
        </p:nvGraphicFramePr>
        <p:xfrm>
          <a:off x="467544" y="2060848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7985" name="Rectangle 1"/>
          <p:cNvSpPr>
            <a:spLocks noChangeArrowheads="1"/>
          </p:cNvSpPr>
          <p:nvPr/>
        </p:nvSpPr>
        <p:spPr bwMode="auto">
          <a:xfrm>
            <a:off x="3962696" y="-2464445"/>
            <a:ext cx="1218603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</a:t>
            </a:r>
            <a:r>
              <a:rPr kumimoji="0" lang="pl-PL" sz="2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7986" name="AutoShape 2" descr="Przestępstwa  gospodarcze na podstawie materiałów operacyjnych f-szy Referatu d/w z PG"/>
          <p:cNvSpPr>
            <a:spLocks noChangeAspect="1" noChangeArrowheads="1"/>
          </p:cNvSpPr>
          <p:nvPr/>
        </p:nvSpPr>
        <p:spPr bwMode="auto">
          <a:xfrm>
            <a:off x="155575" y="-1630363"/>
            <a:ext cx="5676900" cy="403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103" cy="128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859216" cy="1296144"/>
          </a:xfrm>
        </p:spPr>
        <p:txBody>
          <a:bodyPr/>
          <a:lstStyle/>
          <a:p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b="1" i="1" dirty="0" smtClean="0"/>
              <a:t>Przestępstwa gospodarcze w KPP Mikołów– ogółem,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b="1" i="1" dirty="0" smtClean="0"/>
              <a:t>porównanie lat 2014-2016</a:t>
            </a:r>
            <a:endParaRPr lang="pl-PL" sz="2800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6113" name="Rectangle 1"/>
          <p:cNvSpPr>
            <a:spLocks noChangeArrowheads="1"/>
          </p:cNvSpPr>
          <p:nvPr/>
        </p:nvSpPr>
        <p:spPr bwMode="auto">
          <a:xfrm>
            <a:off x="4479634" y="-233066"/>
            <a:ext cx="18473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103" cy="128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Rectangle 1"/>
          <p:cNvSpPr>
            <a:spLocks noChangeArrowheads="1"/>
          </p:cNvSpPr>
          <p:nvPr/>
        </p:nvSpPr>
        <p:spPr bwMode="auto">
          <a:xfrm>
            <a:off x="4479634" y="-371564"/>
            <a:ext cx="18473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827584" y="-263574"/>
            <a:ext cx="7704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l-PL" b="1" i="1" dirty="0" smtClean="0">
              <a:solidFill>
                <a:srgbClr val="FFFFFF"/>
              </a:solidFill>
            </a:endParaRPr>
          </a:p>
          <a:p>
            <a:pPr lvl="0"/>
            <a:endParaRPr lang="pl-PL" b="1" i="1" dirty="0" smtClean="0">
              <a:solidFill>
                <a:srgbClr val="FFFFFF"/>
              </a:solidFill>
            </a:endParaRPr>
          </a:p>
          <a:p>
            <a:pPr lvl="0"/>
            <a:endParaRPr lang="pl-PL" b="1" i="1" dirty="0" smtClean="0">
              <a:solidFill>
                <a:srgbClr val="FFFFFF"/>
              </a:solidFill>
            </a:endParaRPr>
          </a:p>
          <a:p>
            <a:pPr lvl="0"/>
            <a:endParaRPr lang="pl-PL" b="1" i="1" dirty="0" smtClean="0">
              <a:solidFill>
                <a:srgbClr val="FFFFFF"/>
              </a:solidFill>
            </a:endParaRPr>
          </a:p>
          <a:p>
            <a:pPr lvl="0"/>
            <a:r>
              <a:rPr lang="pl-PL" sz="2400" b="1" i="1" dirty="0" smtClean="0">
                <a:solidFill>
                  <a:srgbClr val="FFFFFF"/>
                </a:solidFill>
              </a:rPr>
              <a:t>Przestępstwa korupcyjne – ogółem, prowadzone przez policjantów Referatu d/w z Przestępczością Gospodarczą</a:t>
            </a:r>
            <a:endParaRPr lang="pl-PL" sz="2400" dirty="0" smtClean="0">
              <a:solidFill>
                <a:srgbClr val="FFFFFF"/>
              </a:solidFill>
            </a:endParaRP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103" cy="128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ytuł 1"/>
          <p:cNvSpPr>
            <a:spLocks noGrp="1"/>
          </p:cNvSpPr>
          <p:nvPr>
            <p:ph type="title"/>
          </p:nvPr>
        </p:nvSpPr>
        <p:spPr>
          <a:xfrm>
            <a:off x="500063" y="1143000"/>
            <a:ext cx="8229600" cy="1143000"/>
          </a:xfrm>
        </p:spPr>
        <p:txBody>
          <a:bodyPr/>
          <a:lstStyle/>
          <a:p>
            <a:pPr algn="ctr" eaLnBrk="1" hangingPunct="1"/>
            <a:r>
              <a:rPr lang="pl-PL" sz="6600" i="1" dirty="0" smtClean="0"/>
              <a:t>PREWENCJA</a:t>
            </a:r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81217" y="2756362"/>
            <a:ext cx="1981565" cy="27470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635918"/>
          </a:xfrm>
        </p:spPr>
        <p:txBody>
          <a:bodyPr/>
          <a:lstStyle/>
          <a:p>
            <a:pPr algn="ctr"/>
            <a:r>
              <a:rPr lang="pl-PL" sz="3600" b="1" dirty="0" smtClean="0">
                <a:latin typeface="Arial" pitchFamily="34" charset="0"/>
                <a:cs typeface="Arial" pitchFamily="34" charset="0"/>
              </a:rPr>
              <a:t>EFEKTYWNOŚĆ PRACY</a:t>
            </a:r>
            <a:endParaRPr lang="pl-PL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/>
          <a:lstStyle/>
          <a:p>
            <a:pPr>
              <a:buNone/>
            </a:pPr>
            <a:r>
              <a:rPr lang="pl-PL" sz="3200" b="1" dirty="0" smtClean="0"/>
              <a:t>Policjanci KPP w Mikołowie i jednostek podległych w 2016:</a:t>
            </a:r>
          </a:p>
          <a:p>
            <a:pPr>
              <a:buNone/>
            </a:pPr>
            <a:endParaRPr lang="pl-PL" sz="3200" b="1" dirty="0" smtClean="0"/>
          </a:p>
          <a:p>
            <a:r>
              <a:rPr lang="pl-PL" sz="2400" b="1" dirty="0" smtClean="0"/>
              <a:t>ujawnili łącznie 18035 wykroczeń (wzrost o 557 do roku poprzedniego)</a:t>
            </a:r>
          </a:p>
          <a:p>
            <a:r>
              <a:rPr lang="pl-PL" sz="2400" b="1" dirty="0" smtClean="0"/>
              <a:t>nałożyli łącznie 11869 mandatów karnych (wzrost o 564)</a:t>
            </a:r>
          </a:p>
          <a:p>
            <a:r>
              <a:rPr lang="pl-PL" sz="2400" b="1" dirty="0" smtClean="0"/>
              <a:t>pouczyli 4533 razy (wzrost o 302)</a:t>
            </a:r>
          </a:p>
          <a:p>
            <a:pPr>
              <a:buNone/>
            </a:pPr>
            <a:endParaRPr lang="pl-PL" sz="2400" b="1" dirty="0" smtClean="0"/>
          </a:p>
          <a:p>
            <a:pPr algn="ctr">
              <a:buNone/>
            </a:pPr>
            <a:endParaRPr lang="pl-PL" sz="2400" b="1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88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66775"/>
          </a:xfrm>
        </p:spPr>
        <p:txBody>
          <a:bodyPr/>
          <a:lstStyle/>
          <a:p>
            <a:pPr algn="ctr" eaLnBrk="1" hangingPunct="1"/>
            <a:r>
              <a:rPr lang="pl-PL" sz="3600" b="1" dirty="0" smtClean="0">
                <a:latin typeface="Arial" pitchFamily="34" charset="0"/>
                <a:cs typeface="Arial" pitchFamily="34" charset="0"/>
              </a:rPr>
              <a:t>PREWENCJA POWIAT</a:t>
            </a:r>
          </a:p>
        </p:txBody>
      </p:sp>
      <p:sp>
        <p:nvSpPr>
          <p:cNvPr id="39939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844824"/>
            <a:ext cx="8219256" cy="4389437"/>
          </a:xfrm>
        </p:spPr>
        <p:txBody>
          <a:bodyPr/>
          <a:lstStyle/>
          <a:p>
            <a:pPr lvl="1" eaLnBrk="1" hangingPunct="1">
              <a:buNone/>
            </a:pPr>
            <a:r>
              <a:rPr lang="pl-PL" dirty="0" smtClean="0"/>
              <a:t>			</a:t>
            </a:r>
            <a:r>
              <a:rPr lang="pl-PL" sz="2000" dirty="0" smtClean="0"/>
              <a:t>	</a:t>
            </a:r>
            <a:r>
              <a:rPr lang="pl-PL" sz="2200" dirty="0" smtClean="0"/>
              <a:t>      </a:t>
            </a:r>
            <a:r>
              <a:rPr lang="pl-PL" sz="2200" i="1" u="sng" dirty="0" smtClean="0"/>
              <a:t>Lata:   2016	    2015       2014         </a:t>
            </a:r>
          </a:p>
          <a:p>
            <a:pPr eaLnBrk="1" hangingPunct="1"/>
            <a:r>
              <a:rPr lang="pl-PL" sz="2400" u="sng" dirty="0" smtClean="0"/>
              <a:t>Podjęte interwencje</a:t>
            </a:r>
            <a:r>
              <a:rPr lang="pl-PL" sz="2400" dirty="0" smtClean="0"/>
              <a:t>:            	  11378	    12141   11837      </a:t>
            </a:r>
            <a:endParaRPr lang="pl-PL" sz="3200" dirty="0" smtClean="0"/>
          </a:p>
          <a:p>
            <a:pPr eaLnBrk="1" hangingPunct="1">
              <a:buNone/>
            </a:pPr>
            <a:r>
              <a:rPr lang="pl-PL" sz="2400" dirty="0" smtClean="0"/>
              <a:t>      w  tym:</a:t>
            </a:r>
          </a:p>
          <a:p>
            <a:pPr eaLnBrk="1" hangingPunct="1">
              <a:buNone/>
            </a:pPr>
            <a:r>
              <a:rPr lang="pl-PL" sz="2400" dirty="0" smtClean="0"/>
              <a:t>		         - domowe                 1999      2005     2237</a:t>
            </a:r>
          </a:p>
          <a:p>
            <a:pPr eaLnBrk="1" hangingPunct="1">
              <a:buNone/>
            </a:pPr>
            <a:r>
              <a:rPr lang="pl-PL" sz="2400" dirty="0" smtClean="0"/>
              <a:t>  		         - publiczne                9379    10136    9600                           	          </a:t>
            </a:r>
            <a:endParaRPr lang="pl-PL" sz="2400" u="sng" dirty="0" smtClean="0"/>
          </a:p>
          <a:p>
            <a:pPr eaLnBrk="1" hangingPunct="1"/>
            <a:r>
              <a:rPr lang="pl-PL" sz="2400" u="sng" dirty="0" smtClean="0"/>
              <a:t>Doprowadzenia</a:t>
            </a:r>
            <a:r>
              <a:rPr lang="pl-PL" sz="2400" dirty="0" smtClean="0"/>
              <a:t>:</a:t>
            </a:r>
            <a:endParaRPr lang="pl-PL" sz="3200" dirty="0" smtClean="0"/>
          </a:p>
          <a:p>
            <a:pPr eaLnBrk="1" hangingPunct="1">
              <a:buFontTx/>
              <a:buChar char="-"/>
            </a:pPr>
            <a:r>
              <a:rPr lang="pl-PL" sz="2400" dirty="0" smtClean="0"/>
              <a:t>do izby wytrzeźwień                     691       536       601                                            	         - PDOZ                             46         63          65</a:t>
            </a:r>
          </a:p>
          <a:p>
            <a:pPr eaLnBrk="1" hangingPunct="1">
              <a:buNone/>
            </a:pPr>
            <a:r>
              <a:rPr lang="pl-PL" sz="2400" dirty="0" smtClean="0"/>
              <a:t>	                  - miejsce zam.                74         56          93</a:t>
            </a:r>
          </a:p>
          <a:p>
            <a:pPr eaLnBrk="1" hangingPunct="1">
              <a:buNone/>
            </a:pPr>
            <a:r>
              <a:rPr lang="pl-PL" sz="2400" dirty="0" smtClean="0"/>
              <a:t>	                  - placówki zdrowia          6            3</a:t>
            </a: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535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39974"/>
          </a:xfrm>
        </p:spPr>
        <p:txBody>
          <a:bodyPr/>
          <a:lstStyle/>
          <a:p>
            <a:pPr algn="ctr"/>
            <a:r>
              <a:rPr lang="pl-PL" sz="2900" b="1" dirty="0" smtClean="0"/>
              <a:t>Ujawnione wykroczenia szczególnie uciążliwe             na terenie powiatu mikołowskiego</a:t>
            </a:r>
            <a:endParaRPr lang="pl-PL" sz="2900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179512" y="2276475"/>
          <a:ext cx="8784976" cy="4392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8688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900" b="1" dirty="0" smtClean="0"/>
              <a:t>Dane statystyczne dotyczące zjawiska przemocy w rodzinie za 2016 rok</a:t>
            </a:r>
            <a:endParaRPr lang="pl-PL" sz="2900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251519" y="2276872"/>
          <a:ext cx="8712970" cy="4302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594"/>
                <a:gridCol w="1742594"/>
                <a:gridCol w="1742594"/>
                <a:gridCol w="1742594"/>
                <a:gridCol w="1742594"/>
              </a:tblGrid>
              <a:tr h="1075537">
                <a:tc>
                  <a:txBody>
                    <a:bodyPr/>
                    <a:lstStyle/>
                    <a:p>
                      <a:pPr algn="ctr"/>
                      <a:endParaRPr lang="pl-PL" sz="1600" dirty="0" smtClean="0"/>
                    </a:p>
                    <a:p>
                      <a:pPr algn="ctr"/>
                      <a:r>
                        <a:rPr lang="pl-PL" sz="1600" dirty="0" smtClean="0"/>
                        <a:t>ROK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ILOŚĆ INTERWENCJI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ILOŚĆ INTERWENCJI DOMOWYCH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ILOŚĆ SPORZĄDZONYCH NIEBSKICH</a:t>
                      </a:r>
                      <a:r>
                        <a:rPr lang="pl-PL" sz="1600" baseline="0" dirty="0" smtClean="0"/>
                        <a:t> KART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% UDZIAŁU NK DO LICZBY INTERWENCJI DOMOWYCH</a:t>
                      </a:r>
                      <a:endParaRPr lang="pl-PL" sz="1600" dirty="0"/>
                    </a:p>
                  </a:txBody>
                  <a:tcPr/>
                </a:tc>
              </a:tr>
              <a:tr h="1075537">
                <a:tc>
                  <a:txBody>
                    <a:bodyPr/>
                    <a:lstStyle/>
                    <a:p>
                      <a:pPr algn="ctr"/>
                      <a:endParaRPr lang="pl-PL" sz="2000" b="1" u="sng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pl-PL" sz="2000" b="1" u="sng" dirty="0" smtClean="0">
                          <a:solidFill>
                            <a:srgbClr val="000000"/>
                          </a:solidFill>
                        </a:rPr>
                        <a:t>2014</a:t>
                      </a:r>
                      <a:endParaRPr lang="pl-PL" sz="2000" b="1" u="sng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20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11837</a:t>
                      </a:r>
                      <a:endParaRPr lang="pl-PL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20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2237</a:t>
                      </a:r>
                      <a:endParaRPr lang="pl-PL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20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150</a:t>
                      </a:r>
                      <a:endParaRPr lang="pl-PL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20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6,7 %</a:t>
                      </a:r>
                      <a:endParaRPr lang="pl-PL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1075537">
                <a:tc>
                  <a:txBody>
                    <a:bodyPr/>
                    <a:lstStyle/>
                    <a:p>
                      <a:pPr algn="ctr"/>
                      <a:endParaRPr lang="pl-PL" sz="2000" b="1" u="sng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pl-PL" sz="2000" b="1" u="sng" dirty="0" smtClean="0">
                          <a:solidFill>
                            <a:srgbClr val="000000"/>
                          </a:solidFill>
                        </a:rPr>
                        <a:t>2015</a:t>
                      </a:r>
                      <a:endParaRPr lang="pl-PL" sz="2000" b="1" u="sng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20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12141</a:t>
                      </a:r>
                      <a:endParaRPr lang="pl-PL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20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2005</a:t>
                      </a:r>
                      <a:endParaRPr lang="pl-PL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20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137</a:t>
                      </a:r>
                      <a:endParaRPr lang="pl-PL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20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6,83 %</a:t>
                      </a:r>
                      <a:endParaRPr lang="pl-PL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1075537">
                <a:tc>
                  <a:txBody>
                    <a:bodyPr/>
                    <a:lstStyle/>
                    <a:p>
                      <a:pPr algn="ctr"/>
                      <a:endParaRPr lang="pl-PL" sz="2000" b="1" u="sng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pl-PL" sz="2000" b="1" u="sng" dirty="0" smtClean="0">
                          <a:solidFill>
                            <a:srgbClr val="000000"/>
                          </a:solidFill>
                        </a:rPr>
                        <a:t>2016</a:t>
                      </a:r>
                      <a:endParaRPr lang="pl-PL" sz="2000" b="1" u="sng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20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11378</a:t>
                      </a:r>
                      <a:endParaRPr lang="pl-PL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20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1999</a:t>
                      </a:r>
                      <a:endParaRPr lang="pl-PL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20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161</a:t>
                      </a:r>
                      <a:endParaRPr lang="pl-PL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20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8,05 %</a:t>
                      </a:r>
                      <a:endParaRPr lang="pl-PL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88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900" b="1" dirty="0" smtClean="0"/>
              <a:t>Czyny karalne nieletnich 2013-2016 w powiecie mikołowskim ogółem (stwierdzone)</a:t>
            </a:r>
            <a:endParaRPr lang="pl-PL" sz="2900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179512" y="1988840"/>
          <a:ext cx="871296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8688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489448"/>
          </a:xfrm>
        </p:spPr>
        <p:txBody>
          <a:bodyPr/>
          <a:lstStyle/>
          <a:p>
            <a:pPr algn="ctr"/>
            <a:r>
              <a:rPr lang="pl-PL" dirty="0" smtClean="0"/>
              <a:t> </a:t>
            </a:r>
            <a:r>
              <a:rPr lang="pl-PL" sz="6600" i="1" dirty="0" smtClean="0"/>
              <a:t>STAN KADROWY</a:t>
            </a:r>
            <a:endParaRPr lang="pl-PL" i="1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533400" y="4149080"/>
            <a:ext cx="7854696" cy="832056"/>
          </a:xfrm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ytuł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936104"/>
          </a:xfrm>
        </p:spPr>
        <p:txBody>
          <a:bodyPr/>
          <a:lstStyle/>
          <a:p>
            <a:pPr algn="ctr" eaLnBrk="1" hangingPunct="1"/>
            <a:r>
              <a:rPr lang="pl-PL" sz="3600" b="1" dirty="0" smtClean="0">
                <a:latin typeface="Arial" pitchFamily="34" charset="0"/>
                <a:cs typeface="Arial" pitchFamily="34" charset="0"/>
              </a:rPr>
              <a:t>ZABEZPIECZENIE</a:t>
            </a:r>
            <a:br>
              <a:rPr lang="pl-PL" sz="3600" b="1" dirty="0" smtClean="0">
                <a:latin typeface="Arial" pitchFamily="34" charset="0"/>
                <a:cs typeface="Arial" pitchFamily="34" charset="0"/>
              </a:rPr>
            </a:br>
            <a:r>
              <a:rPr lang="pl-PL" sz="3600" b="1" dirty="0" smtClean="0">
                <a:latin typeface="Arial" pitchFamily="34" charset="0"/>
                <a:cs typeface="Arial" pitchFamily="34" charset="0"/>
              </a:rPr>
              <a:t> IMPREZ MASOWYCH</a:t>
            </a:r>
          </a:p>
        </p:txBody>
      </p:sp>
      <p:sp>
        <p:nvSpPr>
          <p:cNvPr id="41987" name="Symbol zastępczy zawartości 2"/>
          <p:cNvSpPr>
            <a:spLocks noGrp="1"/>
          </p:cNvSpPr>
          <p:nvPr>
            <p:ph idx="1"/>
          </p:nvPr>
        </p:nvSpPr>
        <p:spPr>
          <a:xfrm>
            <a:off x="144016" y="1556792"/>
            <a:ext cx="4499992" cy="5112568"/>
          </a:xfrm>
        </p:spPr>
        <p:txBody>
          <a:bodyPr/>
          <a:lstStyle/>
          <a:p>
            <a:pPr eaLnBrk="1" hangingPunct="1"/>
            <a:r>
              <a:rPr lang="pl-PL" sz="1600" dirty="0" smtClean="0"/>
              <a:t>DNI MIKOŁOWA  02-04.09.2016 r. </a:t>
            </a:r>
          </a:p>
          <a:p>
            <a:pPr eaLnBrk="1" hangingPunct="1">
              <a:buNone/>
            </a:pPr>
            <a:r>
              <a:rPr lang="pl-PL" sz="1600" dirty="0" smtClean="0"/>
              <a:t>     - ilość policjantów biorących udział                         w zabezpieczeniu: 99</a:t>
            </a:r>
          </a:p>
          <a:p>
            <a:pPr eaLnBrk="1" hangingPunct="1"/>
            <a:endParaRPr lang="pl-PL" sz="1600" dirty="0" smtClean="0"/>
          </a:p>
          <a:p>
            <a:pPr eaLnBrk="1" hangingPunct="1"/>
            <a:r>
              <a:rPr lang="pl-PL" sz="1600" dirty="0" smtClean="0"/>
              <a:t>BITWA WYRSKA 23.05.2016 r. </a:t>
            </a:r>
          </a:p>
          <a:p>
            <a:pPr eaLnBrk="1" hangingPunct="1">
              <a:buNone/>
            </a:pPr>
            <a:r>
              <a:rPr lang="pl-PL" sz="1600" dirty="0" smtClean="0"/>
              <a:t>     - ilość policjantów biorących udział                        w zabezpieczeniu: 32</a:t>
            </a:r>
            <a:br>
              <a:rPr lang="pl-PL" sz="1600" dirty="0" smtClean="0"/>
            </a:br>
            <a:endParaRPr lang="pl-PL" sz="1600" dirty="0" smtClean="0"/>
          </a:p>
          <a:p>
            <a:pPr eaLnBrk="1" hangingPunct="1"/>
            <a:r>
              <a:rPr lang="pl-PL" sz="1600" dirty="0" smtClean="0"/>
              <a:t>ŚWIĘTOJAŃSKIE DNI ŁAZISK 18.06.2016r.</a:t>
            </a:r>
          </a:p>
          <a:p>
            <a:pPr eaLnBrk="1" hangingPunct="1">
              <a:buNone/>
            </a:pPr>
            <a:r>
              <a:rPr lang="pl-PL" sz="1600" dirty="0" smtClean="0"/>
              <a:t>     - ilość policjantów biorących udział                         w zabezpieczeniu: 12</a:t>
            </a:r>
            <a:endParaRPr lang="pl-PL" sz="1600" b="1" u="sng" dirty="0" smtClean="0"/>
          </a:p>
          <a:p>
            <a:pPr eaLnBrk="1" hangingPunct="1">
              <a:buNone/>
            </a:pPr>
            <a:endParaRPr lang="pl-PL" sz="1600" b="1" u="sng" dirty="0" smtClean="0"/>
          </a:p>
          <a:p>
            <a:pPr eaLnBrk="1" hangingPunct="1"/>
            <a:r>
              <a:rPr lang="pl-PL" sz="1600" dirty="0" smtClean="0"/>
              <a:t>XX Dni Orzesza 11.06.2016 r.</a:t>
            </a:r>
          </a:p>
          <a:p>
            <a:pPr eaLnBrk="1" hangingPunct="1">
              <a:buNone/>
            </a:pPr>
            <a:r>
              <a:rPr lang="pl-PL" sz="1600" dirty="0" smtClean="0"/>
              <a:t>     - ilość policjantów biorących udział </a:t>
            </a:r>
          </a:p>
          <a:p>
            <a:pPr eaLnBrk="1" hangingPunct="1">
              <a:buNone/>
            </a:pPr>
            <a:r>
              <a:rPr lang="pl-PL" sz="1600" dirty="0" smtClean="0"/>
              <a:t>       w zabezpieczeniu: 21</a:t>
            </a:r>
          </a:p>
          <a:p>
            <a:pPr eaLnBrk="1" hangingPunct="1">
              <a:buNone/>
            </a:pPr>
            <a:r>
              <a:rPr lang="pl-PL" sz="1600" dirty="0" smtClean="0"/>
              <a:t>     </a:t>
            </a:r>
            <a:endParaRPr lang="pl-PL" sz="1600" b="1" u="sng" dirty="0" smtClean="0"/>
          </a:p>
          <a:p>
            <a:pPr eaLnBrk="1" hangingPunct="1">
              <a:buNone/>
            </a:pPr>
            <a:endParaRPr lang="pl-PL" sz="1600" b="1" u="sng" dirty="0" smtClean="0"/>
          </a:p>
          <a:p>
            <a:pPr eaLnBrk="1" hangingPunct="1">
              <a:buNone/>
            </a:pPr>
            <a:r>
              <a:rPr lang="pl-PL" sz="1600" b="1" dirty="0" smtClean="0"/>
              <a:t>			                </a:t>
            </a:r>
            <a:endParaRPr lang="pl-PL" sz="1600" dirty="0" smtClean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88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G: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56792"/>
            <a:ext cx="3862036" cy="2592288"/>
          </a:xfrm>
          <a:prstGeom prst="rect">
            <a:avLst/>
          </a:prstGeom>
          <a:noFill/>
        </p:spPr>
      </p:pic>
      <p:pic>
        <p:nvPicPr>
          <p:cNvPr id="10" name="Picture 4" descr="G:\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572000" y="4082119"/>
            <a:ext cx="3888432" cy="2659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l-PL" sz="4800" b="1" dirty="0" smtClean="0"/>
          </a:p>
          <a:p>
            <a:pPr>
              <a:buNone/>
            </a:pPr>
            <a:r>
              <a:rPr lang="pl-PL" sz="4800" b="1" dirty="0" smtClean="0"/>
              <a:t>	</a:t>
            </a:r>
            <a:r>
              <a:rPr lang="pl-PL" sz="5400" b="1" dirty="0" smtClean="0"/>
              <a:t>Krajowa Mapa Zagrożeń Bezpieczeństwa w Polsce</a:t>
            </a:r>
            <a:endParaRPr lang="pl-PL" sz="5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88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1" name="Picture 3" descr="C:\Users\682104\Desktop\map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620126" cy="569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sz="28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7" name="Picture 3" descr="C:\Users\682104\Desktop\ma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0688"/>
            <a:ext cx="8905876" cy="5591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395536" y="620688"/>
          <a:ext cx="8496944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86800" cy="1143000"/>
          </a:xfrm>
        </p:spPr>
        <p:txBody>
          <a:bodyPr/>
          <a:lstStyle/>
          <a:p>
            <a:pPr algn="ctr"/>
            <a:r>
              <a:rPr lang="pl-PL" sz="2560" b="1" dirty="0" smtClean="0"/>
              <a:t>Osiem najczęściej zamieszczanych zagrożeń na terenie </a:t>
            </a:r>
            <a:br>
              <a:rPr lang="pl-PL" sz="2560" b="1" dirty="0" smtClean="0"/>
            </a:br>
            <a:r>
              <a:rPr lang="pl-PL" sz="2560" b="1" dirty="0" smtClean="0"/>
              <a:t>powiatu mikołowskiego</a:t>
            </a:r>
            <a:endParaRPr lang="pl-PL" sz="2560" b="1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</p:nvPr>
        </p:nvGraphicFramePr>
        <p:xfrm>
          <a:off x="100636" y="1916833"/>
          <a:ext cx="8910347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79934"/>
          </a:xfrm>
        </p:spPr>
        <p:txBody>
          <a:bodyPr/>
          <a:lstStyle/>
          <a:p>
            <a:pPr algn="ctr"/>
            <a:r>
              <a:rPr lang="pl-PL" sz="3600" b="1" dirty="0" smtClean="0">
                <a:latin typeface="Arial" pitchFamily="34" charset="0"/>
                <a:cs typeface="Arial" pitchFamily="34" charset="0"/>
              </a:rPr>
              <a:t>ZABEZPIECZENIE MECZY</a:t>
            </a:r>
            <a:endParaRPr lang="pl-PL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752528"/>
          </a:xfrm>
        </p:spPr>
        <p:txBody>
          <a:bodyPr/>
          <a:lstStyle/>
          <a:p>
            <a:pPr algn="ctr"/>
            <a:endParaRPr lang="pl-PL" sz="2400" dirty="0" smtClean="0"/>
          </a:p>
          <a:p>
            <a:pPr algn="ctr"/>
            <a:r>
              <a:rPr lang="pl-PL" sz="2400" dirty="0" smtClean="0"/>
              <a:t>Na terenie powiatu mikołowskiego mamy obecnie </a:t>
            </a:r>
            <a:r>
              <a:rPr lang="pl-PL" sz="2400" b="1" u="sng" dirty="0" smtClean="0"/>
              <a:t>12 klubów </a:t>
            </a:r>
            <a:r>
              <a:rPr lang="pl-PL" sz="2400" dirty="0" smtClean="0"/>
              <a:t>piłkarskich: trzy kluby IV ligowe oraz kluby niższych klas rozgrywkowych Śląskiego Związku Piłki Nożnej.</a:t>
            </a:r>
          </a:p>
          <a:p>
            <a:pPr algn="ctr">
              <a:buNone/>
            </a:pPr>
            <a:r>
              <a:rPr lang="pl-PL" sz="2400" dirty="0" smtClean="0"/>
              <a:t> </a:t>
            </a:r>
          </a:p>
          <a:p>
            <a:pPr algn="ctr"/>
            <a:r>
              <a:rPr lang="pl-PL" sz="2400" dirty="0" smtClean="0"/>
              <a:t>Zaznaczyć należy jednak, iż na terenie powiatu mikołowskiego zamieszkują sympatycy Ruchu Chorzów i Górnika Zabrze, aktywni w czasie meczy tych drużyn. </a:t>
            </a:r>
          </a:p>
          <a:p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88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ytuł 1"/>
          <p:cNvSpPr>
            <a:spLocks noGrp="1"/>
          </p:cNvSpPr>
          <p:nvPr>
            <p:ph type="title"/>
          </p:nvPr>
        </p:nvSpPr>
        <p:spPr>
          <a:xfrm>
            <a:off x="571500" y="1143000"/>
            <a:ext cx="8229600" cy="3366120"/>
          </a:xfrm>
        </p:spPr>
        <p:txBody>
          <a:bodyPr/>
          <a:lstStyle/>
          <a:p>
            <a:pPr algn="ctr" eaLnBrk="1" hangingPunct="1"/>
            <a:r>
              <a:rPr lang="pl-PL" sz="7200" i="1" dirty="0" smtClean="0"/>
              <a:t>NAJWAŻNIEJSZE </a:t>
            </a:r>
            <a:br>
              <a:rPr lang="pl-PL" sz="7200" i="1" dirty="0" smtClean="0"/>
            </a:br>
            <a:r>
              <a:rPr lang="pl-PL" sz="7200" i="1" dirty="0" smtClean="0"/>
              <a:t>INICJATYWY</a:t>
            </a:r>
            <a:endParaRPr lang="pl-PL" sz="7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ytuł 1"/>
          <p:cNvSpPr>
            <a:spLocks noGrp="1"/>
          </p:cNvSpPr>
          <p:nvPr>
            <p:ph type="title"/>
          </p:nvPr>
        </p:nvSpPr>
        <p:spPr>
          <a:xfrm>
            <a:off x="467544" y="128024"/>
            <a:ext cx="8229600" cy="1500776"/>
          </a:xfrm>
        </p:spPr>
        <p:txBody>
          <a:bodyPr/>
          <a:lstStyle/>
          <a:p>
            <a:pPr algn="ctr" eaLnBrk="1" hangingPunct="1"/>
            <a:r>
              <a:rPr lang="pl-PL" sz="3500" i="1" dirty="0" smtClean="0"/>
              <a:t>DEBATA SPOŁECZNA Z SENIORAMI </a:t>
            </a:r>
            <a:r>
              <a:rPr lang="pl-PL" sz="3500" i="1" dirty="0" smtClean="0">
                <a:solidFill>
                  <a:schemeClr val="tx1"/>
                </a:solidFill>
              </a:rPr>
              <a:t>„Bezpieczny Senior w domu, w sieci, na ulicy”</a:t>
            </a:r>
          </a:p>
        </p:txBody>
      </p:sp>
      <p:sp>
        <p:nvSpPr>
          <p:cNvPr id="44035" name="Symbol zastępczy zawartości 2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258816" cy="3845720"/>
          </a:xfrm>
        </p:spPr>
        <p:txBody>
          <a:bodyPr/>
          <a:lstStyle/>
          <a:p>
            <a:pPr algn="just" eaLnBrk="1" hangingPunct="1">
              <a:buNone/>
            </a:pPr>
            <a:r>
              <a:rPr lang="pl-PL" sz="1800" b="1" dirty="0" smtClean="0"/>
              <a:t>	</a:t>
            </a:r>
            <a:endParaRPr lang="pl-PL" sz="2200" b="1" dirty="0" smtClean="0"/>
          </a:p>
          <a:p>
            <a:pPr algn="just" eaLnBrk="1" hangingPunct="1">
              <a:buNone/>
            </a:pPr>
            <a:endParaRPr lang="pl-PL" sz="1800" dirty="0" smtClean="0"/>
          </a:p>
          <a:p>
            <a:pPr eaLnBrk="1" hangingPunct="1">
              <a:buNone/>
            </a:pPr>
            <a:endParaRPr lang="pl-PL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ymbol zastępczy zawartości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3319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4914" name="Picture 2" descr="F:\Narada 2017\debata ŁG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4551141" cy="3024336"/>
          </a:xfrm>
          <a:prstGeom prst="rect">
            <a:avLst/>
          </a:prstGeom>
          <a:noFill/>
        </p:spPr>
      </p:pic>
      <p:pic>
        <p:nvPicPr>
          <p:cNvPr id="294915" name="Picture 3" descr="F:\Narada 2017\debata ŁG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3480" y="3747689"/>
            <a:ext cx="4680520" cy="31103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1680" y="2204864"/>
            <a:ext cx="8229600" cy="1143000"/>
          </a:xfrm>
        </p:spPr>
        <p:txBody>
          <a:bodyPr/>
          <a:lstStyle/>
          <a:p>
            <a:endParaRPr lang="pl-PL" sz="4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5536" y="1844824"/>
            <a:ext cx="4040188" cy="659352"/>
          </a:xfrm>
        </p:spPr>
        <p:txBody>
          <a:bodyPr/>
          <a:lstStyle/>
          <a:p>
            <a:endParaRPr lang="pl-PL" sz="1800" dirty="0" smtClean="0"/>
          </a:p>
          <a:p>
            <a:endParaRPr lang="pl-PL" sz="1800" dirty="0" smtClean="0"/>
          </a:p>
          <a:p>
            <a:endParaRPr lang="pl-PL" sz="1800" dirty="0" smtClean="0"/>
          </a:p>
          <a:p>
            <a:endParaRPr lang="pl-PL" sz="1800" dirty="0" smtClean="0"/>
          </a:p>
          <a:p>
            <a:endParaRPr lang="pl-PL" sz="1800" dirty="0" smtClean="0"/>
          </a:p>
          <a:p>
            <a:endParaRPr lang="pl-PL" sz="1800" dirty="0" smtClean="0"/>
          </a:p>
          <a:p>
            <a:endParaRPr lang="pl-PL" sz="1800" dirty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395537" y="548681"/>
            <a:ext cx="8291264" cy="1224135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pl-PL" sz="3500" b="0" i="1" dirty="0" smtClean="0"/>
              <a:t>DEBATA SPOŁECZNA Z SENIORAMI </a:t>
            </a:r>
            <a:r>
              <a:rPr lang="pl-PL" sz="3500" b="0" i="1" dirty="0" smtClean="0">
                <a:solidFill>
                  <a:schemeClr val="tx1"/>
                </a:solidFill>
              </a:rPr>
              <a:t> </a:t>
            </a:r>
          </a:p>
          <a:p>
            <a:pPr algn="ctr">
              <a:spcBef>
                <a:spcPts val="0"/>
              </a:spcBef>
            </a:pPr>
            <a:r>
              <a:rPr lang="pl-PL" sz="3500" b="0" i="1" dirty="0" smtClean="0">
                <a:solidFill>
                  <a:schemeClr val="tx1"/>
                </a:solidFill>
              </a:rPr>
              <a:t>„</a:t>
            </a:r>
            <a:r>
              <a:rPr lang="pl-PL" sz="3500" b="0" dirty="0" smtClean="0"/>
              <a:t>Senior widoczny – to senior bezpieczny!”</a:t>
            </a:r>
            <a:endParaRPr lang="pl-PL" sz="3500" b="0" dirty="0"/>
          </a:p>
        </p:txBody>
      </p:sp>
      <p:pic>
        <p:nvPicPr>
          <p:cNvPr id="295939" name="Picture 3" descr="F:\Narada 2017\debata ŁG\1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844987"/>
            <a:ext cx="3250704" cy="2160077"/>
          </a:xfrm>
          <a:prstGeom prst="rect">
            <a:avLst/>
          </a:prstGeom>
          <a:noFill/>
        </p:spPr>
      </p:pic>
      <p:pic>
        <p:nvPicPr>
          <p:cNvPr id="295938" name="Picture 2" descr="F:\Narada 2017\odblaski Mikoł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92896"/>
            <a:ext cx="5256584" cy="3356992"/>
          </a:xfrm>
          <a:prstGeom prst="rect">
            <a:avLst/>
          </a:prstGeom>
          <a:noFill/>
        </p:spPr>
      </p:pic>
      <p:pic>
        <p:nvPicPr>
          <p:cNvPr id="295940" name="Picture 4" descr="F:\Narada 2017\debata ŁG\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999715"/>
            <a:ext cx="3168352" cy="25256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0"/>
            <a:ext cx="7571184" cy="5095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980728"/>
            <a:ext cx="5976665" cy="544864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b="1" dirty="0" smtClean="0">
                <a:cs typeface="Times New Roman" pitchFamily="18" charset="0"/>
              </a:rPr>
              <a:t>ŁĄCZNY STAN ETATOWY KPP W MIKOŁOWIE ORAZ PODLEGŁYCH KOMISARIATÓW </a:t>
            </a:r>
            <a:r>
              <a:rPr lang="pl-PL" b="1" u="sng" dirty="0" smtClean="0">
                <a:cs typeface="Times New Roman" pitchFamily="18" charset="0"/>
              </a:rPr>
              <a:t>: 174 etaty policyjne</a:t>
            </a:r>
            <a:r>
              <a:rPr lang="pl-PL" u="sng" dirty="0" smtClean="0">
                <a:cs typeface="Times New Roman" pitchFamily="18" charset="0"/>
              </a:rPr>
              <a:t>, </a:t>
            </a:r>
            <a:r>
              <a:rPr lang="pl-PL" b="1" u="sng" dirty="0" smtClean="0">
                <a:cs typeface="Times New Roman" pitchFamily="18" charset="0"/>
              </a:rPr>
              <a:t>+2 kontrakt</a:t>
            </a:r>
            <a:endParaRPr lang="pl-PL" u="sng" dirty="0" smtClean="0"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pl-PL" sz="1900" dirty="0" smtClean="0"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pl-PL" sz="2200" dirty="0" smtClean="0"/>
              <a:t>Korpus służby cywilnej    – 15 etatów,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pl-PL" sz="2200" dirty="0" smtClean="0"/>
              <a:t>Pracownicy pozaetatowi – 11 pracowników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pl-PL" sz="2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pl-PL" sz="2200" b="1" dirty="0" smtClean="0"/>
              <a:t>Etaty finansowane przez samorządy: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pl-PL" sz="2200" dirty="0" smtClean="0"/>
              <a:t>Gmina Łaziska Górne – 2 etaty,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pl-PL" sz="2200" dirty="0" smtClean="0"/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pl-PL" sz="2800" b="1" dirty="0" smtClean="0">
                <a:cs typeface="Times New Roman" pitchFamily="18" charset="0"/>
              </a:rPr>
              <a:t>Stan na 01.01.2017r. </a:t>
            </a:r>
            <a:endParaRPr lang="pl-PL" dirty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2348880"/>
            <a:ext cx="2790606" cy="3721596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680" y="557808"/>
            <a:ext cx="8686800" cy="1143000"/>
          </a:xfrm>
        </p:spPr>
        <p:txBody>
          <a:bodyPr/>
          <a:lstStyle/>
          <a:p>
            <a:pPr algn="ctr"/>
            <a:r>
              <a:rPr lang="pl-PL" sz="3500" i="1" dirty="0" smtClean="0"/>
              <a:t>DEBATA SPOŁECZNA </a:t>
            </a:r>
            <a:r>
              <a:rPr lang="pl-PL" sz="3500" i="1" dirty="0" smtClean="0">
                <a:solidFill>
                  <a:schemeClr val="tx1"/>
                </a:solidFill>
              </a:rPr>
              <a:t/>
            </a:r>
            <a:br>
              <a:rPr lang="pl-PL" sz="3500" i="1" dirty="0" smtClean="0">
                <a:solidFill>
                  <a:schemeClr val="tx1"/>
                </a:solidFill>
              </a:rPr>
            </a:br>
            <a:r>
              <a:rPr lang="pl-PL" sz="3500" dirty="0" smtClean="0"/>
              <a:t>„Zagrożenia terrorystyczne”</a:t>
            </a:r>
            <a:endParaRPr lang="pl-PL" sz="35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G:\6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002427"/>
            <a:ext cx="4392488" cy="3730829"/>
          </a:xfrm>
          <a:prstGeom prst="rect">
            <a:avLst/>
          </a:prstGeom>
          <a:noFill/>
        </p:spPr>
      </p:pic>
      <p:pic>
        <p:nvPicPr>
          <p:cNvPr id="3075" name="Picture 3" descr="G:\1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8785" y="3861048"/>
            <a:ext cx="4707508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581150"/>
          </a:xfrm>
        </p:spPr>
        <p:txBody>
          <a:bodyPr/>
          <a:lstStyle/>
          <a:p>
            <a:pPr algn="ctr" eaLnBrk="1" hangingPunct="1"/>
            <a:r>
              <a:rPr lang="pl-PL" sz="4400" i="1" dirty="0" smtClean="0"/>
              <a:t>SŁUŻBY ZE SŁUCHACZAMI </a:t>
            </a:r>
            <a:br>
              <a:rPr lang="pl-PL" sz="4400" i="1" dirty="0" smtClean="0"/>
            </a:br>
            <a:r>
              <a:rPr lang="pl-PL" sz="4400" i="1" dirty="0" smtClean="0"/>
              <a:t>SZKOŁY POLICJI W KATOWICACH</a:t>
            </a:r>
            <a:endParaRPr lang="pl-PL" sz="4400" dirty="0" smtClean="0"/>
          </a:p>
        </p:txBody>
      </p:sp>
      <p:sp>
        <p:nvSpPr>
          <p:cNvPr id="47107" name="Symbol zastępczy zawartości 2"/>
          <p:cNvSpPr>
            <a:spLocks noGrp="1"/>
          </p:cNvSpPr>
          <p:nvPr>
            <p:ph idx="1"/>
          </p:nvPr>
        </p:nvSpPr>
        <p:spPr>
          <a:xfrm>
            <a:off x="0" y="2571750"/>
            <a:ext cx="9144000" cy="18653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pl-PL" sz="2400" dirty="0" smtClean="0"/>
              <a:t>    Dodatkowe patrole w Mikołowie na mocy porozumienia zawartego pomiędzy Komendą Powiatową Policji w Mikołowie, Szkołą Policji w Katowicach i Starostą Powiatowym w Mikołowie. Służbę na terenie powiatu pełnili kursanci szkoły pod okiem doświadczonych policjantów</a:t>
            </a:r>
            <a:r>
              <a:rPr lang="pl-PL" dirty="0" smtClean="0"/>
              <a:t>. (Łącznie 242 służb 8 godzinnych kursantów szkoły)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88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2" name="Picture 2" descr="F:\Narada 2017\opp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653136"/>
            <a:ext cx="3101247" cy="2060848"/>
          </a:xfrm>
          <a:prstGeom prst="rect">
            <a:avLst/>
          </a:prstGeom>
          <a:noFill/>
        </p:spPr>
      </p:pic>
      <p:pic>
        <p:nvPicPr>
          <p:cNvPr id="296965" name="Picture 5" descr="F:\Narada 2017\opp 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653136"/>
            <a:ext cx="3096344" cy="20575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51942"/>
          </a:xfrm>
        </p:spPr>
        <p:txBody>
          <a:bodyPr/>
          <a:lstStyle/>
          <a:p>
            <a:pPr algn="ctr" eaLnBrk="1" hangingPunct="1"/>
            <a:r>
              <a:rPr lang="pl-PL" sz="4400" i="1" dirty="0" smtClean="0"/>
              <a:t>PROFILAKTYKA </a:t>
            </a:r>
          </a:p>
        </p:txBody>
      </p:sp>
      <p:pic>
        <p:nvPicPr>
          <p:cNvPr id="297990" name="Picture 6" descr="F:\Narada 2017\50-351363_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131840" y="4437112"/>
            <a:ext cx="2823884" cy="1892002"/>
          </a:xfrm>
          <a:prstGeom prst="rect">
            <a:avLst/>
          </a:prstGeom>
          <a:noFill/>
        </p:spPr>
      </p:pic>
      <p:pic>
        <p:nvPicPr>
          <p:cNvPr id="297986" name="Picture 2" descr="F:\Narada 2017\profilakty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916832"/>
            <a:ext cx="3218134" cy="2160240"/>
          </a:xfrm>
          <a:prstGeom prst="rect">
            <a:avLst/>
          </a:prstGeom>
          <a:noFill/>
        </p:spPr>
      </p:pic>
      <p:pic>
        <p:nvPicPr>
          <p:cNvPr id="297987" name="Picture 3" descr="F:\Narada 2017\odblas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8060" y="1916832"/>
            <a:ext cx="3016810" cy="2160240"/>
          </a:xfrm>
          <a:prstGeom prst="rect">
            <a:avLst/>
          </a:prstGeom>
          <a:noFill/>
        </p:spPr>
      </p:pic>
      <p:pic>
        <p:nvPicPr>
          <p:cNvPr id="297989" name="Picture 5" descr="F:\Narada 2017\50-351352_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484" y="4398228"/>
            <a:ext cx="2852376" cy="1911092"/>
          </a:xfrm>
          <a:prstGeom prst="rect">
            <a:avLst/>
          </a:prstGeom>
          <a:noFill/>
        </p:spPr>
      </p:pic>
      <p:pic>
        <p:nvPicPr>
          <p:cNvPr id="297991" name="Picture 7" descr="F:\Narada 2017\hekto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437112"/>
            <a:ext cx="2817373" cy="18722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30" name="Picture 6" descr="G:\Narada 2017\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789040"/>
            <a:ext cx="3816424" cy="2708626"/>
          </a:xfrm>
          <a:prstGeom prst="rect">
            <a:avLst/>
          </a:prstGeom>
          <a:noFill/>
        </p:spPr>
      </p:pic>
      <p:pic>
        <p:nvPicPr>
          <p:cNvPr id="1026" name="Picture 2" descr="G:\Narada 2017\1.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1560" y="620688"/>
            <a:ext cx="3816424" cy="2706672"/>
          </a:xfrm>
          <a:prstGeom prst="rect">
            <a:avLst/>
          </a:prstGeom>
          <a:noFill/>
        </p:spPr>
      </p:pic>
      <p:pic>
        <p:nvPicPr>
          <p:cNvPr id="1027" name="Picture 3" descr="G:\Narada 2017\DSC_0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004048" y="3789040"/>
            <a:ext cx="3639880" cy="2710579"/>
          </a:xfrm>
          <a:prstGeom prst="rect">
            <a:avLst/>
          </a:prstGeom>
          <a:noFill/>
        </p:spPr>
      </p:pic>
      <p:pic>
        <p:nvPicPr>
          <p:cNvPr id="1028" name="Picture 4" descr="G:\Narada 2017\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932039" y="620688"/>
            <a:ext cx="3658149" cy="2736304"/>
          </a:xfrm>
          <a:prstGeom prst="rect">
            <a:avLst/>
          </a:prstGeom>
          <a:noFill/>
        </p:spPr>
      </p:pic>
      <p:sp>
        <p:nvSpPr>
          <p:cNvPr id="7" name="Symbol zastępczy zawartości 2"/>
          <p:cNvSpPr txBox="1">
            <a:spLocks/>
          </p:cNvSpPr>
          <p:nvPr/>
        </p:nvSpPr>
        <p:spPr bwMode="auto">
          <a:xfrm>
            <a:off x="2123728" y="332656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5000"/>
              <a:buFont typeface="Wingdings 2" pitchFamily="18" charset="2"/>
              <a:buChar char=""/>
              <a:tabLst/>
              <a:defRPr/>
            </a:pPr>
            <a:endParaRPr kumimoji="0" lang="pl-PL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ytuł 1"/>
          <p:cNvSpPr>
            <a:spLocks noGrp="1"/>
          </p:cNvSpPr>
          <p:nvPr>
            <p:ph type="title"/>
          </p:nvPr>
        </p:nvSpPr>
        <p:spPr>
          <a:xfrm>
            <a:off x="428625" y="1143000"/>
            <a:ext cx="8229600" cy="1143000"/>
          </a:xfrm>
        </p:spPr>
        <p:txBody>
          <a:bodyPr/>
          <a:lstStyle/>
          <a:p>
            <a:pPr algn="ctr" eaLnBrk="1" hangingPunct="1"/>
            <a:r>
              <a:rPr lang="pl-PL" sz="6600" i="1" smtClean="0"/>
              <a:t>RUCH DROGOWY</a:t>
            </a:r>
          </a:p>
        </p:txBody>
      </p:sp>
      <p:pic>
        <p:nvPicPr>
          <p:cNvPr id="491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73135" y="2613126"/>
            <a:ext cx="2197729" cy="30335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7926"/>
          </a:xfrm>
        </p:spPr>
        <p:txBody>
          <a:bodyPr/>
          <a:lstStyle/>
          <a:p>
            <a:pPr algn="ctr" eaLnBrk="1" hangingPunct="1"/>
            <a:r>
              <a:rPr lang="pl-PL" sz="2900" b="1" dirty="0" smtClean="0"/>
              <a:t>Wypadki - powiat</a:t>
            </a: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</p:nvPr>
        </p:nvGraphicFramePr>
        <p:xfrm>
          <a:off x="251520" y="1700809"/>
          <a:ext cx="864096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62421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7926"/>
          </a:xfrm>
        </p:spPr>
        <p:txBody>
          <a:bodyPr/>
          <a:lstStyle/>
          <a:p>
            <a:pPr algn="ctr" eaLnBrk="1" hangingPunct="1"/>
            <a:r>
              <a:rPr lang="pl-PL" sz="2900" b="1" dirty="0" smtClean="0"/>
              <a:t>Kolizje - powiat</a:t>
            </a: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</p:nvPr>
        </p:nvGraphicFramePr>
        <p:xfrm>
          <a:off x="251520" y="1700809"/>
          <a:ext cx="8712968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62421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7926"/>
          </a:xfrm>
        </p:spPr>
        <p:txBody>
          <a:bodyPr/>
          <a:lstStyle/>
          <a:p>
            <a:pPr algn="ctr" eaLnBrk="1" hangingPunct="1"/>
            <a:r>
              <a:rPr lang="pl-PL" sz="2900" b="1" dirty="0" smtClean="0"/>
              <a:t>Ofiary śmiertelne - powiat</a:t>
            </a: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</p:nvPr>
        </p:nvGraphicFramePr>
        <p:xfrm>
          <a:off x="179512" y="1556792"/>
          <a:ext cx="8784976" cy="504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62421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355998"/>
          </a:xfrm>
        </p:spPr>
        <p:txBody>
          <a:bodyPr/>
          <a:lstStyle/>
          <a:p>
            <a:pPr algn="ctr"/>
            <a:r>
              <a:rPr lang="pl-PL" sz="2900" b="1" dirty="0" smtClean="0"/>
              <a:t>Ofiary śmiertelne w zdarzeniach drogowych na terenie gmin powiatu mikołowskiego </a:t>
            </a:r>
            <a:br>
              <a:rPr lang="pl-PL" sz="2900" b="1" dirty="0" smtClean="0"/>
            </a:br>
            <a:r>
              <a:rPr lang="pl-PL" sz="2900" b="1" dirty="0" smtClean="0"/>
              <a:t>w latach 2013-2016</a:t>
            </a:r>
            <a:endParaRPr lang="pl-PL" sz="2900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251520" y="2348880"/>
          <a:ext cx="864096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62421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635918"/>
          </a:xfrm>
        </p:spPr>
        <p:txBody>
          <a:bodyPr/>
          <a:lstStyle/>
          <a:p>
            <a:pPr algn="ctr"/>
            <a:r>
              <a:rPr lang="pl-PL" sz="2900" b="1" dirty="0" smtClean="0"/>
              <a:t>Osoby ranne - powiat</a:t>
            </a:r>
            <a:endParaRPr lang="pl-PL" sz="2900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179512" y="1628800"/>
          <a:ext cx="8784976" cy="504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62421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787208" cy="1512168"/>
          </a:xfrm>
        </p:spPr>
        <p:txBody>
          <a:bodyPr>
            <a:normAutofit fontScale="90000"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3600" b="1" dirty="0" smtClean="0"/>
              <a:t>KOMENDA POWIATOWA POLICJI W MIKOŁOWIE</a:t>
            </a:r>
            <a:r>
              <a:rPr lang="pl-PL" sz="3100" dirty="0" smtClean="0"/>
              <a:t/>
            </a:r>
            <a:br>
              <a:rPr lang="pl-PL" sz="3100" dirty="0" smtClean="0"/>
            </a:br>
            <a:r>
              <a:rPr lang="pl-PL" sz="2700" dirty="0" smtClean="0"/>
              <a:t>Mikołów, ul. Rymera 1 </a:t>
            </a:r>
            <a:r>
              <a:rPr lang="pl-PL" sz="2700" i="1" dirty="0" err="1" smtClean="0"/>
              <a:t>tel</a:t>
            </a:r>
            <a:r>
              <a:rPr lang="pl-PL" sz="2700" i="1" dirty="0" smtClean="0"/>
              <a:t>: (0-32) 7377200, 7377212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1" y="1988840"/>
            <a:ext cx="5006280" cy="4550073"/>
          </a:xfrm>
        </p:spPr>
        <p:txBody>
          <a:bodyPr>
            <a:normAutofit fontScale="47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pl-PL" sz="4400" i="1" u="sng" dirty="0" smtClean="0"/>
              <a:t>Stan etatowy: 116: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4400" dirty="0" smtClean="0"/>
              <a:t>W. Kryminalny  (27 etatów + 2 cywilne)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pl-PL" sz="44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4400" dirty="0" smtClean="0"/>
              <a:t>W. Prewencji (54 etatów, + 1 cywilny + 0,35 </a:t>
            </a:r>
            <a:r>
              <a:rPr lang="pl-PL" sz="4400" dirty="0" err="1" smtClean="0"/>
              <a:t>ppe</a:t>
            </a:r>
            <a:r>
              <a:rPr lang="pl-PL" sz="4400" dirty="0" smtClean="0"/>
              <a:t>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pl-PL" sz="44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4400" dirty="0" smtClean="0"/>
              <a:t>W. Ruchu </a:t>
            </a:r>
            <a:r>
              <a:rPr lang="pl-PL" sz="4400" dirty="0" err="1" smtClean="0"/>
              <a:t>Dr</a:t>
            </a:r>
            <a:r>
              <a:rPr lang="pl-PL" sz="4400" dirty="0" smtClean="0"/>
              <a:t>. (18 etatów + 1 cywilny)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pl-PL" sz="44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4400" dirty="0" smtClean="0"/>
              <a:t>Referat dw. z PG (9 etatów)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pl-PL" sz="44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4400" dirty="0" smtClean="0"/>
              <a:t>Zespoły</a:t>
            </a:r>
            <a:r>
              <a:rPr lang="pl-PL" sz="4400" i="1" dirty="0" smtClean="0"/>
              <a:t>:  </a:t>
            </a:r>
            <a:r>
              <a:rPr lang="pl-PL" sz="4400" dirty="0" smtClean="0"/>
              <a:t>Techników Kryminalistyki (4) Prezydialny (2), Kadr i Szkolenia (2), Finansów i Zaopatrzenia (4,5), Łączności i Informatyki (4), OIN (1), Kancelaria Tajna (1), BHP i </a:t>
            </a:r>
            <a:r>
              <a:rPr lang="pl-PL" sz="4400" dirty="0" err="1" smtClean="0"/>
              <a:t>P.Poż</a:t>
            </a:r>
            <a:r>
              <a:rPr lang="pl-PL" sz="4400" dirty="0" smtClean="0"/>
              <a:t>. (0,5), Oficer prasowy (1).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pl-PL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pl-PL" dirty="0"/>
          </a:p>
        </p:txBody>
      </p:sp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988840"/>
            <a:ext cx="3387725" cy="4797152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995958"/>
          </a:xfrm>
        </p:spPr>
        <p:txBody>
          <a:bodyPr/>
          <a:lstStyle/>
          <a:p>
            <a:pPr algn="ctr"/>
            <a:r>
              <a:rPr lang="pl-PL" sz="2900" b="1" dirty="0" smtClean="0"/>
              <a:t>Zdarzenia w ruchu drogowym spowodowane przez kierujących pod wpływem alkoholu</a:t>
            </a:r>
            <a:endParaRPr lang="pl-PL" sz="2900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251520" y="1935163"/>
          <a:ext cx="8640960" cy="4734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62421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635918"/>
          </a:xfrm>
        </p:spPr>
        <p:txBody>
          <a:bodyPr/>
          <a:lstStyle/>
          <a:p>
            <a:pPr algn="ctr"/>
            <a:r>
              <a:rPr lang="pl-PL" sz="2900" b="1" dirty="0" smtClean="0"/>
              <a:t>Wykroczenia drogowe</a:t>
            </a:r>
            <a:endParaRPr lang="pl-PL" sz="2900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179512" y="1556792"/>
          <a:ext cx="8507288" cy="5112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62421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900" b="1" dirty="0" smtClean="0"/>
              <a:t>Przeprowadzone badania na zawartość alkoholu/środków działających podobnie oraz liczba ujawnionych kierowców będących pod działaniem alkoholu</a:t>
            </a:r>
            <a:endParaRPr lang="pl-PL" sz="2900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179512" y="2636912"/>
          <a:ext cx="8779296" cy="3087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2088232"/>
                <a:gridCol w="2088232"/>
                <a:gridCol w="2088232"/>
              </a:tblGrid>
              <a:tr h="530306">
                <a:tc>
                  <a:txBody>
                    <a:bodyPr/>
                    <a:lstStyle/>
                    <a:p>
                      <a:pPr algn="ctr"/>
                      <a:endParaRPr lang="pl-P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b="1" dirty="0" smtClean="0"/>
                        <a:t>2014</a:t>
                      </a:r>
                      <a:endParaRPr lang="pl-PL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b="1" dirty="0" smtClean="0"/>
                        <a:t>2015</a:t>
                      </a:r>
                      <a:endParaRPr lang="pl-PL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b="1" dirty="0" smtClean="0"/>
                        <a:t>2016</a:t>
                      </a:r>
                      <a:endParaRPr lang="pl-PL" sz="3200" b="1" dirty="0"/>
                    </a:p>
                  </a:txBody>
                  <a:tcPr/>
                </a:tc>
              </a:tr>
              <a:tr h="836251">
                <a:tc>
                  <a:txBody>
                    <a:bodyPr/>
                    <a:lstStyle/>
                    <a:p>
                      <a:pPr algn="ctr" rtl="0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Liczba</a:t>
                      </a:r>
                      <a:r>
                        <a:rPr lang="pl-PL" sz="2000" b="1" baseline="0" dirty="0" smtClean="0">
                          <a:solidFill>
                            <a:srgbClr val="000000"/>
                          </a:solidFill>
                        </a:rPr>
                        <a:t> badań</a:t>
                      </a:r>
                      <a:endParaRPr lang="pl-PL" sz="2000" b="1" dirty="0">
                        <a:solidFill>
                          <a:srgbClr val="000000"/>
                        </a:solidFill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96193</a:t>
                      </a:r>
                      <a:endParaRPr lang="pl-PL" sz="2000" b="1" dirty="0">
                        <a:solidFill>
                          <a:srgbClr val="000000"/>
                        </a:solidFill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67444</a:t>
                      </a:r>
                      <a:endParaRPr lang="pl-PL" sz="2000" b="1" dirty="0">
                        <a:solidFill>
                          <a:srgbClr val="000000"/>
                        </a:solidFill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77885</a:t>
                      </a:r>
                      <a:endParaRPr lang="pl-PL" sz="2000" b="1" dirty="0">
                        <a:solidFill>
                          <a:srgbClr val="000000"/>
                        </a:solidFill>
                      </a:endParaRPr>
                    </a:p>
                  </a:txBody>
                  <a:tcPr marL="38100" marR="38100" marT="38100" marB="38100" anchor="ctr"/>
                </a:tc>
              </a:tr>
              <a:tr h="836251">
                <a:tc>
                  <a:txBody>
                    <a:bodyPr/>
                    <a:lstStyle/>
                    <a:p>
                      <a:pPr algn="ctr" rtl="0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178a§1 </a:t>
                      </a:r>
                      <a:r>
                        <a:rPr lang="pl-PL" sz="2000" b="1" dirty="0" err="1" smtClean="0">
                          <a:solidFill>
                            <a:srgbClr val="000000"/>
                          </a:solidFill>
                        </a:rPr>
                        <a:t>kk</a:t>
                      </a:r>
                      <a:endParaRPr lang="pl-PL" sz="2000" dirty="0">
                        <a:solidFill>
                          <a:srgbClr val="000000"/>
                        </a:solidFill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168</a:t>
                      </a:r>
                      <a:endParaRPr lang="pl-PL" sz="2000" dirty="0">
                        <a:solidFill>
                          <a:srgbClr val="000000"/>
                        </a:solidFill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151</a:t>
                      </a:r>
                      <a:endParaRPr lang="pl-PL" sz="2000" dirty="0">
                        <a:solidFill>
                          <a:srgbClr val="000000"/>
                        </a:solidFill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132</a:t>
                      </a:r>
                      <a:endParaRPr lang="pl-PL" sz="2000" b="1" dirty="0">
                        <a:solidFill>
                          <a:srgbClr val="000000"/>
                        </a:solidFill>
                      </a:endParaRPr>
                    </a:p>
                  </a:txBody>
                  <a:tcPr marL="38100" marR="38100" marT="38100" marB="38100" anchor="ctr"/>
                </a:tc>
              </a:tr>
              <a:tr h="836251">
                <a:tc>
                  <a:txBody>
                    <a:bodyPr/>
                    <a:lstStyle/>
                    <a:p>
                      <a:pPr algn="ctr" rtl="0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87 </a:t>
                      </a:r>
                      <a:r>
                        <a:rPr lang="pl-PL" sz="2000" b="1" dirty="0" err="1">
                          <a:solidFill>
                            <a:srgbClr val="000000"/>
                          </a:solidFill>
                        </a:rPr>
                        <a:t>kw</a:t>
                      </a:r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,</a:t>
                      </a:r>
                    </a:p>
                    <a:p>
                      <a:pPr algn="ctr" rtl="0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150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87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-PL" sz="2000" b="1" dirty="0" smtClean="0">
                          <a:solidFill>
                            <a:srgbClr val="000000"/>
                          </a:solidFill>
                        </a:rPr>
                        <a:t>115</a:t>
                      </a:r>
                      <a:endParaRPr lang="pl-PL" sz="2000" b="1" dirty="0">
                        <a:solidFill>
                          <a:srgbClr val="000000"/>
                        </a:solidFill>
                      </a:endParaRPr>
                    </a:p>
                  </a:txBody>
                  <a:tcPr marL="38100" marR="38100" marT="38100" marB="38100" anchor="ctr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762421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2868166"/>
          </a:xfrm>
        </p:spPr>
        <p:txBody>
          <a:bodyPr/>
          <a:lstStyle/>
          <a:p>
            <a:pPr algn="ctr"/>
            <a:r>
              <a:rPr lang="pl-PL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3200" b="1" dirty="0" smtClean="0">
                <a:latin typeface="Arial" pitchFamily="34" charset="0"/>
                <a:cs typeface="Arial" pitchFamily="34" charset="0"/>
              </a:rPr>
            </a:br>
            <a:r>
              <a:rPr lang="pl-PL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3200" b="1" dirty="0" smtClean="0">
                <a:latin typeface="Arial" pitchFamily="34" charset="0"/>
                <a:cs typeface="Arial" pitchFamily="34" charset="0"/>
              </a:rPr>
            </a:br>
            <a:r>
              <a:rPr lang="pl-PL" sz="3200" b="1" dirty="0" smtClean="0">
                <a:latin typeface="Arial" pitchFamily="34" charset="0"/>
                <a:cs typeface="Arial" pitchFamily="34" charset="0"/>
              </a:rPr>
              <a:t>PODSUMOWANIE NARADY ROCZNEJ</a:t>
            </a:r>
            <a:endParaRPr lang="pl-PL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2088"/>
          </a:xfrm>
        </p:spPr>
        <p:txBody>
          <a:bodyPr/>
          <a:lstStyle/>
          <a:p>
            <a:pPr algn="ctr"/>
            <a:r>
              <a:rPr lang="pl-PL" sz="4000" u="sng" dirty="0" smtClean="0">
                <a:solidFill>
                  <a:srgbClr val="FFFFFF"/>
                </a:solidFill>
                <a:latin typeface="Arial Black" pitchFamily="32" charset="0"/>
                <a:ea typeface="Lucida Sans Unicode" charset="0"/>
                <a:cs typeface="Lucida Sans Unicode" charset="0"/>
              </a:rPr>
              <a:t/>
            </a:r>
            <a:br>
              <a:rPr lang="pl-PL" sz="4000" u="sng" dirty="0" smtClean="0">
                <a:solidFill>
                  <a:srgbClr val="FFFFFF"/>
                </a:solidFill>
                <a:latin typeface="Arial Black" pitchFamily="32" charset="0"/>
                <a:ea typeface="Lucida Sans Unicode" charset="0"/>
                <a:cs typeface="Lucida Sans Unicode" charset="0"/>
              </a:rPr>
            </a:br>
            <a:r>
              <a:rPr lang="pl-PL" sz="4000" b="1" u="sng" dirty="0" smtClean="0">
                <a:solidFill>
                  <a:srgbClr val="FFFFFF"/>
                </a:solidFill>
                <a:latin typeface="Arial" pitchFamily="34" charset="0"/>
                <a:ea typeface="Lucida Sans Unicode" charset="0"/>
                <a:cs typeface="Arial" pitchFamily="34" charset="0"/>
              </a:rPr>
              <a:t>ZADANIA  NA  2017  ROK</a:t>
            </a:r>
            <a:endParaRPr lang="pl-PL" sz="40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389437"/>
          </a:xfrm>
        </p:spPr>
        <p:txBody>
          <a:bodyPr/>
          <a:lstStyle/>
          <a:p>
            <a:pPr algn="just">
              <a:lnSpc>
                <a:spcPct val="118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pl-PL" sz="1400" dirty="0" smtClean="0">
              <a:solidFill>
                <a:srgbClr val="FFFFFF"/>
              </a:solidFill>
              <a:latin typeface="Arial" pitchFamily="34" charset="0"/>
              <a:ea typeface="Lucida Sans Unicode" charset="0"/>
              <a:cs typeface="Arial" pitchFamily="34" charset="0"/>
            </a:endParaRPr>
          </a:p>
          <a:p>
            <a:pPr algn="just">
              <a:lnSpc>
                <a:spcPct val="118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pl-PL" sz="1400" dirty="0" smtClean="0">
              <a:solidFill>
                <a:srgbClr val="FFFFFF"/>
              </a:solidFill>
              <a:latin typeface="Arial" pitchFamily="34" charset="0"/>
              <a:ea typeface="Lucida Sans Unicode" charset="0"/>
              <a:cs typeface="Arial" pitchFamily="34" charset="0"/>
            </a:endParaRPr>
          </a:p>
          <a:p>
            <a:pPr algn="just">
              <a:lnSpc>
                <a:spcPct val="118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pl-PL" sz="1550" dirty="0" smtClean="0">
                <a:solidFill>
                  <a:srgbClr val="FFFFFF"/>
                </a:solidFill>
                <a:latin typeface="Arial" pitchFamily="34" charset="0"/>
                <a:ea typeface="Lucida Sans Unicode" charset="0"/>
                <a:cs typeface="Arial" pitchFamily="34" charset="0"/>
              </a:rPr>
              <a:t>-   	Poprawa bezpieczeństwa w ruchu drogowym.</a:t>
            </a:r>
          </a:p>
          <a:p>
            <a:pPr algn="just">
              <a:lnSpc>
                <a:spcPct val="118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pl-PL" sz="1550" dirty="0" smtClean="0">
                <a:solidFill>
                  <a:srgbClr val="FFFFFF"/>
                </a:solidFill>
                <a:latin typeface="Arial" pitchFamily="34" charset="0"/>
                <a:ea typeface="Lucida Sans Unicode" charset="0"/>
                <a:cs typeface="Arial" pitchFamily="34" charset="0"/>
              </a:rPr>
              <a:t>Prowadzić stałe rozpoznanie środowiska nieletnich celem polepszenia efektów               w zakresie zwalczania przestępczości nieletnich.</a:t>
            </a:r>
          </a:p>
          <a:p>
            <a:pPr algn="just">
              <a:lnSpc>
                <a:spcPct val="118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pl-PL" sz="1550" dirty="0" smtClean="0">
                <a:solidFill>
                  <a:srgbClr val="FFFFFF"/>
                </a:solidFill>
                <a:latin typeface="Arial" pitchFamily="34" charset="0"/>
                <a:ea typeface="Lucida Sans Unicode" charset="0"/>
                <a:cs typeface="Arial" pitchFamily="34" charset="0"/>
              </a:rPr>
              <a:t>-    </a:t>
            </a:r>
            <a:r>
              <a:rPr lang="pl-PL" sz="1550" dirty="0" smtClean="0">
                <a:solidFill>
                  <a:srgbClr val="FFFFFF"/>
                </a:solidFill>
                <a:latin typeface="Arial" pitchFamily="34" charset="0"/>
                <a:ea typeface="Lucida Sans Unicode" charset="0"/>
                <a:cs typeface="Arial" pitchFamily="34" charset="0"/>
              </a:rPr>
              <a:t>Zmniejszyć</a:t>
            </a:r>
            <a:r>
              <a:rPr lang="pl-PL" sz="1550" dirty="0" smtClean="0">
                <a:solidFill>
                  <a:srgbClr val="FFFFFF"/>
                </a:solidFill>
                <a:latin typeface="Arial" pitchFamily="34" charset="0"/>
                <a:ea typeface="Lucida Sans Unicode" charset="0"/>
                <a:cs typeface="Arial" pitchFamily="34" charset="0"/>
              </a:rPr>
              <a:t> </a:t>
            </a:r>
            <a:r>
              <a:rPr lang="pl-PL" sz="1550" dirty="0" smtClean="0">
                <a:solidFill>
                  <a:srgbClr val="FFFFFF"/>
                </a:solidFill>
                <a:latin typeface="Arial" pitchFamily="34" charset="0"/>
                <a:ea typeface="Lucida Sans Unicode" charset="0"/>
                <a:cs typeface="Arial" pitchFamily="34" charset="0"/>
              </a:rPr>
              <a:t>dynamikę wszczęć w 7 kategoriach, podejmować stałe działania</a:t>
            </a:r>
          </a:p>
          <a:p>
            <a:pPr algn="just">
              <a:lnSpc>
                <a:spcPct val="118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pl-PL" sz="1550" dirty="0" smtClean="0">
                <a:solidFill>
                  <a:srgbClr val="FFFFFF"/>
                </a:solidFill>
                <a:latin typeface="Arial" pitchFamily="34" charset="0"/>
                <a:ea typeface="Lucida Sans Unicode" charset="0"/>
                <a:cs typeface="Arial" pitchFamily="34" charset="0"/>
              </a:rPr>
              <a:t>     prewencyjne w tym zakresie.</a:t>
            </a:r>
          </a:p>
          <a:p>
            <a:pPr algn="just">
              <a:lnSpc>
                <a:spcPct val="118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pl-PL" sz="1550" dirty="0" smtClean="0">
                <a:solidFill>
                  <a:srgbClr val="FFFFFF"/>
                </a:solidFill>
                <a:latin typeface="Arial" pitchFamily="34" charset="0"/>
                <a:ea typeface="Lucida Sans Unicode" charset="0"/>
                <a:cs typeface="Arial" pitchFamily="34" charset="0"/>
              </a:rPr>
              <a:t>-    Podjąć działania mające na celu poprawę wykrywalności szczególnie w 7 kategoriach: </a:t>
            </a:r>
          </a:p>
          <a:p>
            <a:pPr algn="just">
              <a:lnSpc>
                <a:spcPct val="118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pl-PL" sz="1550" dirty="0" smtClean="0">
                <a:solidFill>
                  <a:srgbClr val="FFFFFF"/>
                </a:solidFill>
                <a:latin typeface="Arial" pitchFamily="34" charset="0"/>
                <a:ea typeface="Lucida Sans Unicode" charset="0"/>
                <a:cs typeface="Arial" pitchFamily="34" charset="0"/>
              </a:rPr>
              <a:t>     rozboje, pobicia, kradzieże, włamania, uszkodzenie mienia  oraz kradzieże i włamania do samochodów</a:t>
            </a:r>
          </a:p>
          <a:p>
            <a:pPr algn="just">
              <a:lnSpc>
                <a:spcPct val="118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pl-PL" sz="1550" dirty="0" smtClean="0">
                <a:solidFill>
                  <a:srgbClr val="FFFFFF"/>
                </a:solidFill>
                <a:latin typeface="Arial" pitchFamily="34" charset="0"/>
                <a:ea typeface="Lucida Sans Unicode" charset="0"/>
                <a:cs typeface="Arial" pitchFamily="34" charset="0"/>
              </a:rPr>
              <a:t>- </a:t>
            </a:r>
            <a:r>
              <a:rPr lang="pl-PL" sz="1550" dirty="0" smtClean="0">
                <a:solidFill>
                  <a:srgbClr val="FFFFFF"/>
                </a:solidFill>
                <a:latin typeface="Arial" pitchFamily="34" charset="0"/>
                <a:ea typeface="Lucida Sans Unicode" charset="0"/>
                <a:cs typeface="Arial" pitchFamily="34" charset="0"/>
              </a:rPr>
              <a:t> </a:t>
            </a:r>
            <a:r>
              <a:rPr lang="pl-PL" sz="1550" dirty="0" smtClean="0">
                <a:solidFill>
                  <a:srgbClr val="FFFFFF"/>
                </a:solidFill>
                <a:latin typeface="Arial" pitchFamily="34" charset="0"/>
                <a:ea typeface="Lucida Sans Unicode" charset="0"/>
                <a:cs typeface="Arial" pitchFamily="34" charset="0"/>
              </a:rPr>
              <a:t>Polepszyć </a:t>
            </a:r>
            <a:r>
              <a:rPr lang="pl-PL" sz="1550" dirty="0" smtClean="0">
                <a:solidFill>
                  <a:srgbClr val="FFFFFF"/>
                </a:solidFill>
                <a:latin typeface="Arial" pitchFamily="34" charset="0"/>
                <a:ea typeface="Lucida Sans Unicode" charset="0"/>
                <a:cs typeface="Arial" pitchFamily="34" charset="0"/>
              </a:rPr>
              <a:t>efekty w zakresie wyników pracy operacyjnej </a:t>
            </a:r>
            <a:r>
              <a:rPr lang="pl-PL" sz="1550" dirty="0" smtClean="0">
                <a:solidFill>
                  <a:srgbClr val="FFFFFF"/>
                </a:solidFill>
                <a:latin typeface="Arial" pitchFamily="34" charset="0"/>
                <a:ea typeface="Lucida Sans Unicode" charset="0"/>
                <a:cs typeface="Arial" pitchFamily="34" charset="0"/>
              </a:rPr>
              <a:t>(szczególnie w zakresie przestępczości narkotykowej, wszczęcia </a:t>
            </a:r>
            <a:r>
              <a:rPr lang="pl-PL" sz="1550" dirty="0" smtClean="0">
                <a:solidFill>
                  <a:srgbClr val="FFFFFF"/>
                </a:solidFill>
                <a:latin typeface="Arial" pitchFamily="34" charset="0"/>
                <a:ea typeface="Lucida Sans Unicode" charset="0"/>
                <a:cs typeface="Arial" pitchFamily="34" charset="0"/>
              </a:rPr>
              <a:t>na materiałach </a:t>
            </a:r>
            <a:r>
              <a:rPr lang="pl-PL" sz="1550" dirty="0" smtClean="0">
                <a:solidFill>
                  <a:srgbClr val="FFFFFF"/>
                </a:solidFill>
                <a:latin typeface="Arial" pitchFamily="34" charset="0"/>
                <a:ea typeface="Lucida Sans Unicode" charset="0"/>
                <a:cs typeface="Arial" pitchFamily="34" charset="0"/>
              </a:rPr>
              <a:t>operacyjnych</a:t>
            </a:r>
            <a:r>
              <a:rPr lang="pl-PL" sz="1550" dirty="0" smtClean="0">
                <a:solidFill>
                  <a:srgbClr val="FFFFFF"/>
                </a:solidFill>
                <a:latin typeface="Arial" pitchFamily="34" charset="0"/>
                <a:ea typeface="Lucida Sans Unicode" charset="0"/>
                <a:cs typeface="Arial" pitchFamily="34" charset="0"/>
              </a:rPr>
              <a:t>, podjęcia po umorzeniu z </a:t>
            </a:r>
            <a:r>
              <a:rPr lang="pl-PL" sz="1550" dirty="0" err="1" smtClean="0">
                <a:solidFill>
                  <a:srgbClr val="FFFFFF"/>
                </a:solidFill>
                <a:latin typeface="Arial" pitchFamily="34" charset="0"/>
                <a:ea typeface="Lucida Sans Unicode" charset="0"/>
                <a:cs typeface="Arial" pitchFamily="34" charset="0"/>
              </a:rPr>
              <a:t>nn</a:t>
            </a:r>
            <a:r>
              <a:rPr lang="pl-PL" sz="1550" dirty="0" smtClean="0">
                <a:solidFill>
                  <a:srgbClr val="FFFFFF"/>
                </a:solidFill>
                <a:latin typeface="Arial" pitchFamily="34" charset="0"/>
                <a:ea typeface="Lucida Sans Unicode" charset="0"/>
                <a:cs typeface="Arial" pitchFamily="34" charset="0"/>
              </a:rPr>
              <a:t>, ustalenia sprawców na podstawie materiałów operacyjnych).</a:t>
            </a:r>
          </a:p>
          <a:p>
            <a:pPr algn="just">
              <a:lnSpc>
                <a:spcPct val="118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pl-PL" sz="1550" dirty="0" smtClean="0">
                <a:solidFill>
                  <a:srgbClr val="FFFFFF"/>
                </a:solidFill>
                <a:latin typeface="Arial" pitchFamily="34" charset="0"/>
                <a:ea typeface="Lucida Sans Unicode" charset="0"/>
                <a:cs typeface="Arial" pitchFamily="34" charset="0"/>
              </a:rPr>
              <a:t>-    Utrzymanie dobrej współpracy z samorządami w zakresie bezpieczeństwa publicznego.</a:t>
            </a:r>
            <a:endParaRPr lang="pl-PL" sz="1550" dirty="0" smtClean="0">
              <a:solidFill>
                <a:srgbClr val="FFFFFF"/>
              </a:solidFill>
              <a:latin typeface="Arial Black" pitchFamily="32" charset="0"/>
              <a:ea typeface="Lucida Sans Unicode" charset="0"/>
              <a:cs typeface="Lucida Sans Unicode" charset="0"/>
            </a:endParaRPr>
          </a:p>
          <a:p>
            <a:pPr>
              <a:buNone/>
            </a:pPr>
            <a:endParaRPr lang="pl-PL" sz="15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938213"/>
          </a:xfrm>
        </p:spPr>
        <p:txBody>
          <a:bodyPr/>
          <a:lstStyle/>
          <a:p>
            <a:pPr algn="ctr" eaLnBrk="1" hangingPunct="1"/>
            <a:r>
              <a:rPr lang="pl-PL" sz="5400" dirty="0" smtClean="0"/>
              <a:t>     </a:t>
            </a:r>
            <a:r>
              <a:rPr lang="pl-PL" sz="4400" b="1" dirty="0" smtClean="0">
                <a:latin typeface="Arial" pitchFamily="34" charset="0"/>
                <a:cs typeface="Arial" pitchFamily="34" charset="0"/>
              </a:rPr>
              <a:t>NAGRODY I WYRÓŻNIENIA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313" y="1988840"/>
            <a:ext cx="8715375" cy="4869160"/>
          </a:xfrm>
        </p:spPr>
        <p:txBody>
          <a:bodyPr>
            <a:normAutofit fontScale="92500" lnSpcReduction="10000"/>
          </a:bodyPr>
          <a:lstStyle/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2200" dirty="0" smtClean="0"/>
              <a:t>pochwałą w rozkazie wyróżniono </a:t>
            </a:r>
            <a:r>
              <a:rPr lang="pl-PL" sz="2200" b="1" dirty="0" smtClean="0"/>
              <a:t>10</a:t>
            </a:r>
            <a:r>
              <a:rPr lang="pl-PL" sz="2200" dirty="0" smtClean="0"/>
              <a:t> funkcjonariuszy,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2200" dirty="0" smtClean="0"/>
              <a:t>W </a:t>
            </a:r>
            <a:r>
              <a:rPr lang="pl-PL" sz="2200" b="1" dirty="0" smtClean="0"/>
              <a:t>170</a:t>
            </a:r>
            <a:r>
              <a:rPr lang="pl-PL" sz="2200" dirty="0" smtClean="0"/>
              <a:t> przypadkach wyróżniono policjantów nagrodami uznaniowymi za szczególne dokonania w służbie, 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2200" dirty="0" smtClean="0"/>
              <a:t>ponadto funkcjonariusze i pracownicy byli wyróżnieni przez: 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2200" dirty="0" smtClean="0"/>
              <a:t>Starosta Powiatowy Mikołowa – 6 funkcjonariuszy, </a:t>
            </a:r>
            <a:endParaRPr lang="pl-PL" sz="2200" dirty="0" smtClean="0">
              <a:solidFill>
                <a:schemeClr val="bg1"/>
              </a:solidFill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2200" dirty="0" smtClean="0"/>
              <a:t>Burmistrza Miasta Mikołów – 7 policjantów oraz </a:t>
            </a:r>
            <a:r>
              <a:rPr lang="pl-PL" sz="2200" b="1" dirty="0" smtClean="0"/>
              <a:t>6</a:t>
            </a:r>
            <a:r>
              <a:rPr lang="pl-PL" sz="2200" dirty="0" smtClean="0"/>
              <a:t> pracowników cywilnych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2200" dirty="0" smtClean="0"/>
              <a:t>Burmistrza Łaziska Górne –</a:t>
            </a:r>
            <a:r>
              <a:rPr lang="pl-PL" sz="2200" b="1" dirty="0" smtClean="0"/>
              <a:t> 2 </a:t>
            </a:r>
            <a:r>
              <a:rPr lang="pl-PL" sz="2200" dirty="0" smtClean="0"/>
              <a:t>funkcjonariuszy, </a:t>
            </a:r>
            <a:r>
              <a:rPr lang="pl-PL" sz="2200" b="1" dirty="0" smtClean="0"/>
              <a:t>1</a:t>
            </a:r>
            <a:r>
              <a:rPr lang="pl-PL" sz="2200" dirty="0" smtClean="0"/>
              <a:t> pracownika cywilnego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2200" dirty="0" smtClean="0"/>
              <a:t>Burmistrza Miasta Orzesze – </a:t>
            </a:r>
            <a:r>
              <a:rPr lang="pl-PL" sz="2200" b="1" dirty="0" smtClean="0"/>
              <a:t>1</a:t>
            </a:r>
            <a:r>
              <a:rPr lang="pl-PL" sz="2200" dirty="0" smtClean="0"/>
              <a:t> funkcjonariusza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2200" dirty="0" smtClean="0"/>
              <a:t>Wójt Gminy Wyry – 2 funkcjonariuszy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2200" dirty="0" smtClean="0"/>
              <a:t>Komendanta Wojewódzkiego Policji w Katowicach – 16 funkcjonariuszy, </a:t>
            </a:r>
            <a:r>
              <a:rPr lang="pl-PL" sz="2200" b="1" dirty="0" smtClean="0"/>
              <a:t>2</a:t>
            </a:r>
            <a:r>
              <a:rPr lang="pl-PL" sz="2200" dirty="0" smtClean="0"/>
              <a:t> pracowników cywilnych, 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2200" dirty="0" smtClean="0"/>
              <a:t>Komendanta Głównego Policji – 3 funkcjonariuszy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2200" dirty="0" smtClean="0"/>
              <a:t>Kierownika obszaru działania Tychy Wojewódzkiego Pogotowia Ratunkowego – 2 funkcjonariuszy</a:t>
            </a:r>
            <a:endParaRPr lang="pl-P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104" cy="99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452435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251520" y="1700809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3600" b="1" dirty="0" smtClean="0"/>
          </a:p>
          <a:p>
            <a:endParaRPr lang="pl-PL" sz="3600" b="1" dirty="0" smtClean="0"/>
          </a:p>
          <a:p>
            <a:pPr algn="ctr"/>
            <a:r>
              <a:rPr lang="pl-PL" sz="3600" b="1" dirty="0" smtClean="0"/>
              <a:t>NAJWAŻNIEJSZE OSIĄGNIĘCIA MIKOŁOWSKICH POLICJANTÓW</a:t>
            </a:r>
            <a:endParaRPr lang="pl-PL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algn="ctr"/>
            <a:r>
              <a:rPr lang="pl-PL" sz="3600" b="1" dirty="0" smtClean="0">
                <a:latin typeface="Arial" charset="0"/>
                <a:cs typeface="Arial" charset="0"/>
              </a:rPr>
              <a:t>PORYWACZE W RĘKACH MIKOŁOWSKICH POLICJANTÓW</a:t>
            </a:r>
          </a:p>
        </p:txBody>
      </p:sp>
      <p:sp>
        <p:nvSpPr>
          <p:cNvPr id="5120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50825" y="2133600"/>
            <a:ext cx="4537075" cy="4221163"/>
          </a:xfrm>
        </p:spPr>
        <p:txBody>
          <a:bodyPr/>
          <a:lstStyle/>
          <a:p>
            <a:pPr>
              <a:buNone/>
            </a:pPr>
            <a:endParaRPr lang="pl-PL" sz="2000" b="1" dirty="0" smtClean="0"/>
          </a:p>
          <a:p>
            <a:pPr>
              <a:buNone/>
            </a:pPr>
            <a:r>
              <a:rPr lang="pl-PL" sz="2000" b="1" dirty="0" smtClean="0"/>
              <a:t>     Policjanci z Wydziału Kryminalnego mikołowskiej komendy zatrzymali mieszkańców Łazisk Górnych, w wieku 21 i 23 lat. Jak się okazało dwaj bracia siłą uprowadzili 36-letniego mieszkańca Mikołowa, wywieźli go samochodem i zamknęli w mieszkaniu na terenie Łazisk Górnych. Powodem agresji, </a:t>
            </a:r>
            <a:r>
              <a:rPr lang="pl-PL" sz="2000" b="1" dirty="0" smtClean="0"/>
              <a:t>były rozliczenia finansowe. </a:t>
            </a:r>
            <a:r>
              <a:rPr lang="pl-PL" sz="2000" b="1" dirty="0" smtClean="0"/>
              <a:t>Za popełnione przestępstwa grozi im do 5 lat więzienia.</a:t>
            </a:r>
          </a:p>
          <a:p>
            <a:pPr>
              <a:buFont typeface="Wingdings 2" pitchFamily="18" charset="2"/>
              <a:buNone/>
            </a:pPr>
            <a:endParaRPr lang="pl-PL" sz="2000" dirty="0" smtClean="0"/>
          </a:p>
        </p:txBody>
      </p:sp>
      <p:pic>
        <p:nvPicPr>
          <p:cNvPr id="51204" name="Symbol zastępczy zawartości 6" descr="195005841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59338" y="2997200"/>
            <a:ext cx="3876675" cy="2606675"/>
          </a:xfrm>
          <a:ln w="38100">
            <a:solidFill>
              <a:srgbClr val="000000"/>
            </a:solidFill>
          </a:ln>
        </p:spPr>
      </p:pic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625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algn="ctr"/>
            <a:r>
              <a:rPr lang="pl-PL" sz="3600" b="1" dirty="0" smtClean="0">
                <a:latin typeface="Arial" charset="0"/>
                <a:cs typeface="Arial" charset="0"/>
              </a:rPr>
              <a:t>FAŁSZYWY POLICJANT ROZLICZONY</a:t>
            </a:r>
          </a:p>
        </p:txBody>
      </p:sp>
      <p:sp>
        <p:nvSpPr>
          <p:cNvPr id="53251" name="Symbol zastępczy zawartości 2"/>
          <p:cNvSpPr>
            <a:spLocks noGrp="1"/>
          </p:cNvSpPr>
          <p:nvPr>
            <p:ph sz="half" idx="1"/>
          </p:nvPr>
        </p:nvSpPr>
        <p:spPr>
          <a:xfrm>
            <a:off x="250825" y="2133600"/>
            <a:ext cx="4537075" cy="4221163"/>
          </a:xfrm>
        </p:spPr>
        <p:txBody>
          <a:bodyPr/>
          <a:lstStyle/>
          <a:p>
            <a:pPr>
              <a:buNone/>
            </a:pPr>
            <a:r>
              <a:rPr lang="pl-PL" sz="2000" b="1" dirty="0" smtClean="0"/>
              <a:t>     Kryminalni z mikołowskiej komendy zakończyli postępowanie przeciwko 29-letniemu mężczyźnie, który jest oskarżony o oszustwa tak zwaną metodą „na policjanta” na terenie całego kraju. Akt oskarżenia w tej sprawie trafił do mikołowskiego sądu. Podejrzany usłyszał 29 zarzutów, za które grozi mu nawet do 8 lat więzienia.</a:t>
            </a:r>
          </a:p>
          <a:p>
            <a:pPr>
              <a:buNone/>
            </a:pPr>
            <a:endParaRPr lang="pl-PL" sz="2000" b="1" dirty="0" smtClean="0"/>
          </a:p>
          <a:p>
            <a:endParaRPr lang="pl-PL" dirty="0" smtClean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625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zawartości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Picture 2" descr="G:\Narada 2017\50-356028_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988840"/>
            <a:ext cx="3057128" cy="46468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algn="ctr"/>
            <a:r>
              <a:rPr lang="pl-PL" sz="3600" b="1" dirty="0" smtClean="0">
                <a:latin typeface="Arial" charset="0"/>
                <a:cs typeface="Arial" charset="0"/>
              </a:rPr>
              <a:t>MEBLOWA SZAJKA W RĘKACH POLICJI</a:t>
            </a:r>
          </a:p>
        </p:txBody>
      </p:sp>
      <p:sp>
        <p:nvSpPr>
          <p:cNvPr id="53251" name="Symbol zastępczy zawartości 2"/>
          <p:cNvSpPr>
            <a:spLocks noGrp="1"/>
          </p:cNvSpPr>
          <p:nvPr>
            <p:ph sz="half" idx="1"/>
          </p:nvPr>
        </p:nvSpPr>
        <p:spPr>
          <a:xfrm>
            <a:off x="250825" y="2133600"/>
            <a:ext cx="4537075" cy="4221163"/>
          </a:xfrm>
        </p:spPr>
        <p:txBody>
          <a:bodyPr/>
          <a:lstStyle/>
          <a:p>
            <a:pPr>
              <a:buNone/>
            </a:pPr>
            <a:r>
              <a:rPr lang="pl-PL" sz="2000" b="1" dirty="0" smtClean="0"/>
              <a:t>     Mikołowscy policjanci zwalczający przestępczość gospodarczą zakończyli sprawę przeciwko 21 i 56-latkowi, którzy oszukali spółkę z terenu Krakowa. Mężczyźni założyli firmę, a następnie zamówili elementy mebli warte ponad ćwierć miliona złotych, które później odsprzedali, nie regulując zobowiązań wobec dostawców. Akt oskarżenia w tej sprawie trafił już do sądu. Za popełnione przestępstwa sprawcom grozi teraz do 10 lat więzienia.</a:t>
            </a:r>
          </a:p>
          <a:p>
            <a:pPr>
              <a:buFont typeface="Wingdings 2" pitchFamily="18" charset="2"/>
              <a:buNone/>
            </a:pPr>
            <a:endParaRPr lang="pl-PL" sz="2000" b="1" dirty="0" smtClean="0"/>
          </a:p>
          <a:p>
            <a:endParaRPr lang="pl-PL" dirty="0" smtClean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625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1" descr="F:\50-301666_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3800" y="2133600"/>
            <a:ext cx="3889375" cy="2706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0"/>
            <a:ext cx="8460432" cy="1916832"/>
          </a:xfrm>
        </p:spPr>
        <p:txBody>
          <a:bodyPr>
            <a:normAutofit fontScale="90000"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pl-PL" sz="4800" dirty="0" smtClean="0"/>
              <a:t/>
            </a:r>
            <a:br>
              <a:rPr lang="pl-PL" sz="4800" dirty="0" smtClean="0"/>
            </a:br>
            <a:r>
              <a:rPr lang="pl-PL" sz="4800" dirty="0" smtClean="0"/>
              <a:t/>
            </a:r>
            <a:br>
              <a:rPr lang="pl-PL" sz="4800" dirty="0" smtClean="0"/>
            </a:br>
            <a:r>
              <a:rPr lang="pl-PL" sz="4800" dirty="0" smtClean="0"/>
              <a:t/>
            </a:r>
            <a:br>
              <a:rPr lang="pl-PL" sz="4800" dirty="0" smtClean="0"/>
            </a:br>
            <a:r>
              <a:rPr lang="pl-PL" sz="4800" dirty="0" smtClean="0"/>
              <a:t/>
            </a:r>
            <a:br>
              <a:rPr lang="pl-PL" sz="4800" dirty="0" smtClean="0"/>
            </a:br>
            <a:r>
              <a:rPr lang="pl-PL" sz="4800" dirty="0" smtClean="0"/>
              <a:t/>
            </a:r>
            <a:br>
              <a:rPr lang="pl-PL" sz="4800" dirty="0" smtClean="0"/>
            </a:br>
            <a:r>
              <a:rPr lang="pl-PL" sz="4800" b="1" dirty="0" smtClean="0"/>
              <a:t/>
            </a:r>
            <a:br>
              <a:rPr lang="pl-PL" sz="4800" b="1" dirty="0" smtClean="0"/>
            </a:br>
            <a:r>
              <a:rPr lang="pl-PL" sz="4800" b="1" dirty="0" smtClean="0"/>
              <a:t/>
            </a:r>
            <a:br>
              <a:rPr lang="pl-PL" sz="4800" b="1" dirty="0" smtClean="0"/>
            </a:br>
            <a:r>
              <a:rPr lang="pl-PL" sz="4800" b="1" dirty="0" smtClean="0"/>
              <a:t/>
            </a:r>
            <a:br>
              <a:rPr lang="pl-PL" sz="4800" b="1" dirty="0" smtClean="0"/>
            </a:br>
            <a:r>
              <a:rPr lang="pl-PL" sz="6000" b="1" dirty="0" smtClean="0"/>
              <a:t/>
            </a:r>
            <a:br>
              <a:rPr lang="pl-PL" sz="6000" b="1" dirty="0" smtClean="0"/>
            </a:br>
            <a:r>
              <a:rPr lang="pl-PL" sz="3600" b="1" dirty="0" smtClean="0"/>
              <a:t>KOMISARIAT POLICJI W ŁAZISKACH GÓRNYCH</a:t>
            </a:r>
            <a:r>
              <a:rPr lang="pl-PL" sz="5300" dirty="0" smtClean="0"/>
              <a:t/>
            </a:r>
            <a:br>
              <a:rPr lang="pl-PL" sz="5300" dirty="0" smtClean="0"/>
            </a:br>
            <a:r>
              <a:rPr lang="pl-PL" sz="2700" dirty="0" smtClean="0"/>
              <a:t>Łaziska Górne ul. Dworcowa 3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2132857"/>
            <a:ext cx="4320480" cy="4725144"/>
          </a:xfrm>
        </p:spPr>
        <p:txBody>
          <a:bodyPr>
            <a:normAutofit fontScale="6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pl-PL" sz="30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pl-PL" sz="30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4000" dirty="0" smtClean="0"/>
              <a:t>Stan etatowy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pl-PL" sz="4000" dirty="0" smtClean="0"/>
              <a:t>    28 policjantów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pl-PL" sz="40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4000" dirty="0" smtClean="0"/>
              <a:t>(+ 2 porozumienie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pl-PL" sz="4000" dirty="0" smtClean="0"/>
              <a:t>    Gmina Łaziska G.)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pl-PL" sz="4000" dirty="0" smtClean="0"/>
          </a:p>
          <a:p>
            <a:pPr eaLnBrk="1" hangingPunct="1"/>
            <a:r>
              <a:rPr lang="pl-PL" sz="4000" dirty="0" smtClean="0"/>
              <a:t>(1 stanowisko cywilne)</a:t>
            </a:r>
          </a:p>
          <a:p>
            <a:pPr eaLnBrk="1" hangingPunct="1">
              <a:buNone/>
            </a:pPr>
            <a:endParaRPr lang="pl-PL" sz="4000" dirty="0" smtClean="0"/>
          </a:p>
          <a:p>
            <a:pPr eaLnBrk="1" hangingPunct="1"/>
            <a:r>
              <a:rPr lang="pl-PL" sz="4000" dirty="0" smtClean="0"/>
              <a:t>0,4 etatu pracownik gospodarczy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pl-PL" sz="30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pl-PL" dirty="0"/>
          </a:p>
        </p:txBody>
      </p:sp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8915" y="2636912"/>
            <a:ext cx="4264260" cy="3056384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ytuł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39974"/>
          </a:xfrm>
        </p:spPr>
        <p:txBody>
          <a:bodyPr/>
          <a:lstStyle/>
          <a:p>
            <a:pPr algn="ctr"/>
            <a:r>
              <a:rPr lang="pl-PL" sz="3600" b="1" dirty="0" smtClean="0">
                <a:latin typeface="Arial" charset="0"/>
                <a:cs typeface="Arial" charset="0"/>
              </a:rPr>
              <a:t/>
            </a:r>
            <a:br>
              <a:rPr lang="pl-PL" sz="3600" b="1" dirty="0" smtClean="0">
                <a:latin typeface="Arial" charset="0"/>
                <a:cs typeface="Arial" charset="0"/>
              </a:rPr>
            </a:br>
            <a:r>
              <a:rPr lang="pl-PL" sz="3600" b="1" dirty="0" smtClean="0">
                <a:latin typeface="Arial" charset="0"/>
                <a:cs typeface="Arial" charset="0"/>
              </a:rPr>
              <a:t/>
            </a:r>
            <a:br>
              <a:rPr lang="pl-PL" sz="3600" b="1" dirty="0" smtClean="0">
                <a:latin typeface="Arial" charset="0"/>
                <a:cs typeface="Arial" charset="0"/>
              </a:rPr>
            </a:br>
            <a:r>
              <a:rPr lang="pl-PL" sz="3600" b="1" dirty="0" smtClean="0">
                <a:latin typeface="Arial" charset="0"/>
                <a:cs typeface="Arial" charset="0"/>
              </a:rPr>
              <a:t>60 ZARZUTÓW ZA „LEWE” ZWOLNIENIA, RECEPTY, ŁAPÓWKI</a:t>
            </a:r>
          </a:p>
        </p:txBody>
      </p:sp>
      <p:sp>
        <p:nvSpPr>
          <p:cNvPr id="52227" name="Symbol zastępczy zawartości 2"/>
          <p:cNvSpPr>
            <a:spLocks noGrp="1"/>
          </p:cNvSpPr>
          <p:nvPr>
            <p:ph idx="1"/>
          </p:nvPr>
        </p:nvSpPr>
        <p:spPr>
          <a:xfrm>
            <a:off x="250825" y="1773238"/>
            <a:ext cx="4608513" cy="4751387"/>
          </a:xfrm>
        </p:spPr>
        <p:txBody>
          <a:bodyPr/>
          <a:lstStyle/>
          <a:p>
            <a:pPr>
              <a:buNone/>
            </a:pPr>
            <a:r>
              <a:rPr lang="pl-PL" sz="2800" b="1" dirty="0" smtClean="0"/>
              <a:t>    </a:t>
            </a:r>
            <a:r>
              <a:rPr lang="pl-PL" sz="2000" b="1" dirty="0" smtClean="0"/>
              <a:t>Policjanci zwalczający przestępczość gospodarzą z mikołowskiej komendy zakończyli śledztwo prowadzone pod nadzorem tutejszej prokuratury. Sprawa dotyczy wręczania łapówek za wypisywanie "lewych" zwolnień przez 53-letniego lekarza oraz wystawiania recept przez 49-letniego medyka, na których widniały dane innych pacjentów. Ponadto cztery osoby usłyszały zarzuty wręczenia korzyści majątkowych w zamian za "lewe" L4. W sumie sprawcom przedstawiono 60 zarzutów.</a:t>
            </a:r>
          </a:p>
          <a:p>
            <a:pPr>
              <a:buNone/>
            </a:pPr>
            <a:endParaRPr lang="pl-PL" sz="2800" b="1" dirty="0" smtClean="0"/>
          </a:p>
          <a:p>
            <a:pPr>
              <a:buFont typeface="Wingdings 2" pitchFamily="18" charset="2"/>
              <a:buNone/>
            </a:pP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/>
            </a:r>
            <a:br>
              <a:rPr lang="pl-PL" sz="2800" dirty="0" smtClean="0"/>
            </a:br>
            <a:endParaRPr lang="pl-PL" sz="2800" dirty="0" smtClean="0"/>
          </a:p>
          <a:p>
            <a:endParaRPr lang="pl-PL" sz="2800" dirty="0" smtClean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2133600"/>
            <a:ext cx="2906713" cy="3830638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625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80920" cy="151216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sz="4000" b="1" dirty="0" smtClean="0">
                <a:latin typeface="Arial" pitchFamily="34" charset="0"/>
                <a:cs typeface="Arial" pitchFamily="34" charset="0"/>
              </a:rPr>
              <a:t>SŁUŻBY WYKUPIONE PRZEZ MIASTO MIKOŁÓW </a:t>
            </a:r>
            <a:endParaRPr lang="pl-PL" sz="5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816424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pl-PL" dirty="0" smtClean="0"/>
              <a:t>Efektywność służb na terenie powiatu mikołowskiego w </a:t>
            </a:r>
            <a:r>
              <a:rPr lang="pl-PL" dirty="0" smtClean="0"/>
              <a:t>ramach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pl-PL" u="sng" dirty="0" smtClean="0"/>
              <a:t>ponadnormatywnego </a:t>
            </a:r>
            <a:r>
              <a:rPr lang="pl-PL" u="sng" dirty="0" smtClean="0"/>
              <a:t>czasu służby: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pl-PL" dirty="0" smtClean="0"/>
              <a:t>Czas służby: </a:t>
            </a:r>
            <a:r>
              <a:rPr lang="pl-PL" b="1" dirty="0" smtClean="0"/>
              <a:t>2350 godzin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pl-PL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pl-PL" dirty="0" smtClean="0"/>
              <a:t>- Przeprowadzono interwencji  - </a:t>
            </a:r>
            <a:r>
              <a:rPr lang="pl-PL" b="1" dirty="0" smtClean="0"/>
              <a:t>243</a:t>
            </a:r>
            <a:r>
              <a:rPr lang="pl-PL" dirty="0" smtClean="0"/>
              <a:t> w tym </a:t>
            </a:r>
            <a:r>
              <a:rPr lang="pl-PL" b="1" dirty="0" smtClean="0"/>
              <a:t>29</a:t>
            </a:r>
            <a:r>
              <a:rPr lang="pl-PL" dirty="0" smtClean="0"/>
              <a:t> domowych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pl-PL" dirty="0" smtClean="0"/>
              <a:t>- legitymowano osób   </a:t>
            </a:r>
            <a:r>
              <a:rPr lang="pl-PL" b="1" dirty="0" smtClean="0"/>
              <a:t>- 664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pl-PL" dirty="0" smtClean="0"/>
              <a:t>- ujawniono wykroczeń  - </a:t>
            </a:r>
            <a:r>
              <a:rPr lang="pl-PL" b="1" dirty="0" smtClean="0"/>
              <a:t>393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pl-PL" dirty="0" smtClean="0"/>
              <a:t>- nałożono mandatów karnych - </a:t>
            </a:r>
            <a:r>
              <a:rPr lang="pl-PL" b="1" dirty="0" smtClean="0"/>
              <a:t>103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pl-PL" dirty="0" smtClean="0"/>
              <a:t>- pouczono osób - </a:t>
            </a:r>
            <a:r>
              <a:rPr lang="pl-PL" b="1" dirty="0" smtClean="0"/>
              <a:t>289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pl-PL" dirty="0" smtClean="0"/>
              <a:t>- zatrzymano sprawców przestępstw na gorącym uczynku - </a:t>
            </a:r>
            <a:r>
              <a:rPr lang="pl-PL" b="1" dirty="0" smtClean="0"/>
              <a:t>1 </a:t>
            </a:r>
            <a:endParaRPr lang="pl-PL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pl-PL" dirty="0" smtClean="0"/>
              <a:t>- zatrzymano osób poszukiwanych – </a:t>
            </a:r>
            <a:r>
              <a:rPr lang="pl-PL" b="1" dirty="0" smtClean="0"/>
              <a:t>4</a:t>
            </a:r>
            <a:endParaRPr lang="pl-PL" dirty="0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0487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/>
          <a:lstStyle/>
          <a:p>
            <a:pPr algn="ctr"/>
            <a:r>
              <a:rPr lang="pl-PL" sz="7000" dirty="0" smtClean="0"/>
              <a:t>Dziękuję za uwagę</a:t>
            </a:r>
            <a:endParaRPr lang="pl-PL" sz="7000" dirty="0"/>
          </a:p>
        </p:txBody>
      </p:sp>
      <p:sp>
        <p:nvSpPr>
          <p:cNvPr id="4" name="Prostokąt 3"/>
          <p:cNvSpPr/>
          <p:nvPr/>
        </p:nvSpPr>
        <p:spPr>
          <a:xfrm>
            <a:off x="5004048" y="4581128"/>
            <a:ext cx="3694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 err="1" smtClean="0"/>
              <a:t>podinsp</a:t>
            </a:r>
            <a:r>
              <a:rPr lang="pl-PL" sz="2000" dirty="0" smtClean="0"/>
              <a:t>. Rafał Głuch</a:t>
            </a:r>
          </a:p>
          <a:p>
            <a:pPr algn="ctr"/>
            <a:r>
              <a:rPr lang="pl-PL" sz="2000" dirty="0" smtClean="0"/>
              <a:t>Komendant Powiatowy Policji </a:t>
            </a:r>
          </a:p>
          <a:p>
            <a:pPr algn="ctr"/>
            <a:r>
              <a:rPr lang="pl-PL" sz="2000" dirty="0" smtClean="0"/>
              <a:t>w Mikołowie</a:t>
            </a:r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8888" y="620713"/>
            <a:ext cx="7427912" cy="1368127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l-PL" sz="4400" b="1" dirty="0" smtClean="0"/>
              <a:t/>
            </a:r>
            <a:br>
              <a:rPr lang="pl-PL" sz="4400" b="1" dirty="0" smtClean="0"/>
            </a:br>
            <a:r>
              <a:rPr lang="pl-PL" sz="4400" b="1" dirty="0" smtClean="0"/>
              <a:t/>
            </a:r>
            <a:br>
              <a:rPr lang="pl-PL" sz="4400" b="1" dirty="0" smtClean="0"/>
            </a:b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b="1" dirty="0" smtClean="0"/>
              <a:t>KOMISARIAT POLICJI W ORZESZU</a:t>
            </a:r>
            <a:br>
              <a:rPr lang="pl-PL" sz="3600" b="1" dirty="0" smtClean="0"/>
            </a:br>
            <a:r>
              <a:rPr lang="pl-PL" sz="2700" dirty="0" smtClean="0"/>
              <a:t>Orzesze ul. Matejki 1</a:t>
            </a:r>
            <a:endParaRPr lang="pl-PL" sz="3600" dirty="0"/>
          </a:p>
        </p:txBody>
      </p:sp>
      <p:sp>
        <p:nvSpPr>
          <p:cNvPr id="10243" name="Symbol zastępczy zawartości 2"/>
          <p:cNvSpPr>
            <a:spLocks noGrp="1"/>
          </p:cNvSpPr>
          <p:nvPr>
            <p:ph idx="1"/>
          </p:nvPr>
        </p:nvSpPr>
        <p:spPr>
          <a:xfrm>
            <a:off x="357188" y="2492375"/>
            <a:ext cx="4857750" cy="415131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pl-PL" sz="2800" dirty="0" smtClean="0"/>
              <a:t>	</a:t>
            </a:r>
          </a:p>
          <a:p>
            <a:pPr eaLnBrk="1" hangingPunct="1"/>
            <a:r>
              <a:rPr lang="pl-PL" sz="2800" dirty="0" smtClean="0"/>
              <a:t>Stan etatowy 30 policjantów,    </a:t>
            </a:r>
          </a:p>
          <a:p>
            <a:pPr eaLnBrk="1" hangingPunct="1"/>
            <a:endParaRPr lang="pl-PL" sz="2800" dirty="0" smtClean="0"/>
          </a:p>
          <a:p>
            <a:pPr eaLnBrk="1" hangingPunct="1"/>
            <a:r>
              <a:rPr lang="pl-PL" sz="2800" dirty="0" smtClean="0"/>
              <a:t>(+ 1 stanowisko cywilne)</a:t>
            </a:r>
          </a:p>
          <a:p>
            <a:pPr eaLnBrk="1" hangingPunct="1"/>
            <a:endParaRPr lang="pl-PL" sz="2800" dirty="0" smtClean="0"/>
          </a:p>
          <a:p>
            <a:pPr eaLnBrk="1" hangingPunct="1"/>
            <a:r>
              <a:rPr lang="pl-PL" sz="2800" dirty="0" smtClean="0"/>
              <a:t>0,4 etatu pracownik gospodarczy</a:t>
            </a:r>
          </a:p>
        </p:txBody>
      </p:sp>
      <p:pic>
        <p:nvPicPr>
          <p:cNvPr id="275457" name="Picture 1" descr="C:\Users\Bogusława Dudek\Desktop\DSC02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4660" y="2054526"/>
            <a:ext cx="3467820" cy="4478640"/>
          </a:xfrm>
          <a:prstGeom prst="rect">
            <a:avLst/>
          </a:prstGeom>
          <a:noFill/>
          <a:ln w="50800" cap="rnd" cmpd="sng">
            <a:solidFill>
              <a:schemeClr val="bg1"/>
            </a:solidFill>
            <a:beve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ytuł 1"/>
          <p:cNvSpPr>
            <a:spLocks noGrp="1"/>
          </p:cNvSpPr>
          <p:nvPr>
            <p:ph type="title"/>
          </p:nvPr>
        </p:nvSpPr>
        <p:spPr>
          <a:xfrm>
            <a:off x="500063" y="857250"/>
            <a:ext cx="8229600" cy="1366838"/>
          </a:xfrm>
        </p:spPr>
        <p:txBody>
          <a:bodyPr/>
          <a:lstStyle/>
          <a:p>
            <a:pPr algn="ctr" eaLnBrk="1" hangingPunct="1"/>
            <a:r>
              <a:rPr lang="pl-PL" sz="6600" i="1" smtClean="0"/>
              <a:t>LOGISTYKA</a:t>
            </a:r>
          </a:p>
        </p:txBody>
      </p:sp>
      <p:sp>
        <p:nvSpPr>
          <p:cNvPr id="57347" name="Symbol zastępczy zawartości 2"/>
          <p:cNvSpPr>
            <a:spLocks noGrp="1"/>
          </p:cNvSpPr>
          <p:nvPr>
            <p:ph idx="1"/>
          </p:nvPr>
        </p:nvSpPr>
        <p:spPr>
          <a:xfrm>
            <a:off x="500063" y="2286000"/>
            <a:ext cx="8186737" cy="4038600"/>
          </a:xfrm>
        </p:spPr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2786063"/>
            <a:ext cx="2417762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10809</TotalTime>
  <Words>1409</Words>
  <Application>Microsoft Office PowerPoint</Application>
  <PresentationFormat>Pokaz na ekranie (4:3)</PresentationFormat>
  <Paragraphs>470</Paragraphs>
  <Slides>72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72</vt:i4>
      </vt:variant>
    </vt:vector>
  </HeadingPairs>
  <TitlesOfParts>
    <vt:vector size="73" baseType="lpstr">
      <vt:lpstr>Przepływ</vt:lpstr>
      <vt:lpstr>       KOMENDA POWIATOWA POLICJI W MIKOŁOWIE</vt:lpstr>
      <vt:lpstr>Slajd 2</vt:lpstr>
      <vt:lpstr>Slajd 3</vt:lpstr>
      <vt:lpstr> STAN KADROWY</vt:lpstr>
      <vt:lpstr>Slajd 5</vt:lpstr>
      <vt:lpstr> KOMENDA POWIATOWA POLICJI W MIKOŁOWIE Mikołów, ul. Rymera 1 tel: (0-32) 7377200, 7377212</vt:lpstr>
      <vt:lpstr>         KOMISARIAT POLICJI W ŁAZISKACH GÓRNYCH Łaziska Górne ul. Dworcowa 3</vt:lpstr>
      <vt:lpstr>   KOMISARIAT POLICJI W ORZESZU Orzesze ul. Matejki 1</vt:lpstr>
      <vt:lpstr>LOGISTYKA</vt:lpstr>
      <vt:lpstr>    TABOR SAMOCHODOWY          (stan na 01.01.2017 rok)  </vt:lpstr>
      <vt:lpstr>                       Pojazdy służbowe pozyskane dla Komendy Powiatowej Policji w Mikołowie: </vt:lpstr>
      <vt:lpstr>NOWE RADIOWOZY DLA MIKOŁOWSKIEJ POLICJI</vt:lpstr>
      <vt:lpstr>WSPARCIE POZARESORTOWE cd.</vt:lpstr>
      <vt:lpstr>INFORMACJA O STANIE BEZPIECZEŃSTWA I PORZĄDKU PUBLICZNEGO ZA ROK 2016</vt:lpstr>
      <vt:lpstr>Przestępczość ogółem KPP w Mikołowie </vt:lpstr>
      <vt:lpstr>Postępowania wszczęte ogółem Wydział Kryminalny KPP Mikołów oraz Komisariaty       i Referat dw. z Przestępczością Gospodarczą</vt:lpstr>
      <vt:lpstr>Przestępstwa kryminalne Wszczęte, stwierdzone , % wykrycia</vt:lpstr>
      <vt:lpstr>Zagrożenie przestępczością w 7 kategoriach mające wpływ  na poczucie bezpieczeństwa – postępowania wszczęte</vt:lpstr>
      <vt:lpstr>Zagrożenia przestępczością  w 7 kategoriach – powiat</vt:lpstr>
      <vt:lpstr>Zagrożenie przestępczością w 7 kategoriach na terenie jednostek powiatu mikołowskiego – postępowania wszczęte</vt:lpstr>
      <vt:lpstr>Przestępstwa wszczęte przeciwko mieniu  - kradzieże</vt:lpstr>
      <vt:lpstr>Przestępstwa wszczęte przeciwko mieniu  – kradzieże z włamaniem</vt:lpstr>
      <vt:lpstr>Przestępstwa wszczęte przeciwko mieniu  – kradzieże i kradzieże z włamaniem do samochodu</vt:lpstr>
      <vt:lpstr>Przestępstwa wszczęte przeciwko mieniu  – rozbój</vt:lpstr>
      <vt:lpstr>Przestępstwa wszczęte przeciwko mieniu  – zniszczenie mienia</vt:lpstr>
      <vt:lpstr>Przestępstwa wszczęte przeciwko życiu i zdrowiu  – uszkodzenie ciała</vt:lpstr>
      <vt:lpstr>Przestępstwa wszczęte przeciwko życiu i zdrowiu – bójka i pobicie</vt:lpstr>
      <vt:lpstr>Wykrywalność</vt:lpstr>
      <vt:lpstr>Czyny stwierdzone narkotykowe</vt:lpstr>
      <vt:lpstr> Czyny narkotykowe stwierdzone oraz postępowania przygotowawcze wszczęte  w latach 2014 – 2016 na terenie podległym KPP Mikołów.</vt:lpstr>
      <vt:lpstr>Przestępstwa gospodarcze na podstawie materiałów      operacyjnych funkcjonariuszy Referatu d/w z Przestępczością Gospodarcza porównanie lat 2014-2016</vt:lpstr>
      <vt:lpstr> Przestępstwa gospodarcze w KPP Mikołów– ogółem,  porównanie lat 2014-2016</vt:lpstr>
      <vt:lpstr>Slajd 33</vt:lpstr>
      <vt:lpstr>PREWENCJA</vt:lpstr>
      <vt:lpstr>EFEKTYWNOŚĆ PRACY</vt:lpstr>
      <vt:lpstr>PREWENCJA POWIAT</vt:lpstr>
      <vt:lpstr>Ujawnione wykroczenia szczególnie uciążliwe             na terenie powiatu mikołowskiego</vt:lpstr>
      <vt:lpstr>Dane statystyczne dotyczące zjawiska przemocy w rodzinie za 2016 rok</vt:lpstr>
      <vt:lpstr>Czyny karalne nieletnich 2013-2016 w powiecie mikołowskim ogółem (stwierdzone)</vt:lpstr>
      <vt:lpstr>ZABEZPIECZENIE  IMPREZ MASOWYCH</vt:lpstr>
      <vt:lpstr>Slajd 41</vt:lpstr>
      <vt:lpstr>Slajd 42</vt:lpstr>
      <vt:lpstr>Slajd 43</vt:lpstr>
      <vt:lpstr>Slajd 44</vt:lpstr>
      <vt:lpstr>Osiem najczęściej zamieszczanych zagrożeń na terenie  powiatu mikołowskiego</vt:lpstr>
      <vt:lpstr>ZABEZPIECZENIE MECZY</vt:lpstr>
      <vt:lpstr>NAJWAŻNIEJSZE  INICJATYWY</vt:lpstr>
      <vt:lpstr>DEBATA SPOŁECZNA Z SENIORAMI „Bezpieczny Senior w domu, w sieci, na ulicy”</vt:lpstr>
      <vt:lpstr>Slajd 49</vt:lpstr>
      <vt:lpstr>DEBATA SPOŁECZNA  „Zagrożenia terrorystyczne”</vt:lpstr>
      <vt:lpstr>SŁUŻBY ZE SŁUCHACZAMI  SZKOŁY POLICJI W KATOWICACH</vt:lpstr>
      <vt:lpstr>PROFILAKTYKA </vt:lpstr>
      <vt:lpstr>Slajd 53</vt:lpstr>
      <vt:lpstr>RUCH DROGOWY</vt:lpstr>
      <vt:lpstr>Wypadki - powiat</vt:lpstr>
      <vt:lpstr>Kolizje - powiat</vt:lpstr>
      <vt:lpstr>Ofiary śmiertelne - powiat</vt:lpstr>
      <vt:lpstr>Ofiary śmiertelne w zdarzeniach drogowych na terenie gmin powiatu mikołowskiego  w latach 2013-2016</vt:lpstr>
      <vt:lpstr>Osoby ranne - powiat</vt:lpstr>
      <vt:lpstr>Zdarzenia w ruchu drogowym spowodowane przez kierujących pod wpływem alkoholu</vt:lpstr>
      <vt:lpstr>Wykroczenia drogowe</vt:lpstr>
      <vt:lpstr>Przeprowadzone badania na zawartość alkoholu/środków działających podobnie oraz liczba ujawnionych kierowców będących pod działaniem alkoholu</vt:lpstr>
      <vt:lpstr>  PODSUMOWANIE NARADY ROCZNEJ</vt:lpstr>
      <vt:lpstr> ZADANIA  NA  2017  ROK</vt:lpstr>
      <vt:lpstr>     NAGRODY I WYRÓŻNIENIA</vt:lpstr>
      <vt:lpstr>Slajd 66</vt:lpstr>
      <vt:lpstr>PORYWACZE W RĘKACH MIKOŁOWSKICH POLICJANTÓW</vt:lpstr>
      <vt:lpstr>FAŁSZYWY POLICJANT ROZLICZONY</vt:lpstr>
      <vt:lpstr>MEBLOWA SZAJKA W RĘKACH POLICJI</vt:lpstr>
      <vt:lpstr>  60 ZARZUTÓW ZA „LEWE” ZWOLNIENIA, RECEPTY, ŁAPÓWKI</vt:lpstr>
      <vt:lpstr> SŁUŻBY WYKUPIONE PRZEZ MIASTO MIKOŁÓW </vt:lpstr>
      <vt:lpstr>Dziękuję za uwagę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rzecznik</dc:creator>
  <cp:lastModifiedBy>Bogusława Dudek</cp:lastModifiedBy>
  <cp:revision>1605</cp:revision>
  <dcterms:created xsi:type="dcterms:W3CDTF">2013-02-12T21:08:36Z</dcterms:created>
  <dcterms:modified xsi:type="dcterms:W3CDTF">2017-01-30T08:41:29Z</dcterms:modified>
</cp:coreProperties>
</file>